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Lst>
  <p:notesMasterIdLst>
    <p:notesMasterId r:id="rId28"/>
  </p:notesMasterIdLst>
  <p:handoutMasterIdLst>
    <p:handoutMasterId r:id="rId29"/>
  </p:handoutMasterIdLst>
  <p:sldIdLst>
    <p:sldId id="1341" r:id="rId5"/>
    <p:sldId id="1138" r:id="rId6"/>
    <p:sldId id="1141" r:id="rId7"/>
    <p:sldId id="1143" r:id="rId8"/>
    <p:sldId id="1366" r:id="rId9"/>
    <p:sldId id="1387" r:id="rId10"/>
    <p:sldId id="630" r:id="rId11"/>
    <p:sldId id="271" r:id="rId12"/>
    <p:sldId id="1092" r:id="rId13"/>
    <p:sldId id="1100" r:id="rId14"/>
    <p:sldId id="1399" r:id="rId15"/>
    <p:sldId id="1397" r:id="rId16"/>
    <p:sldId id="1398" r:id="rId17"/>
    <p:sldId id="852" r:id="rId18"/>
    <p:sldId id="313" r:id="rId19"/>
    <p:sldId id="858" r:id="rId20"/>
    <p:sldId id="1358" r:id="rId21"/>
    <p:sldId id="854" r:id="rId22"/>
    <p:sldId id="1382" r:id="rId23"/>
    <p:sldId id="1384" r:id="rId24"/>
    <p:sldId id="1135" r:id="rId25"/>
    <p:sldId id="281" r:id="rId26"/>
    <p:sldId id="1365" r:id="rId27"/>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CEF649-40AE-4013-97C0-0D39011CE157}">
          <p14:sldIdLst>
            <p14:sldId id="1341"/>
            <p14:sldId id="1138"/>
            <p14:sldId id="1141"/>
            <p14:sldId id="1143"/>
            <p14:sldId id="1366"/>
            <p14:sldId id="1387"/>
            <p14:sldId id="630"/>
            <p14:sldId id="271"/>
            <p14:sldId id="1092"/>
            <p14:sldId id="1100"/>
            <p14:sldId id="1399"/>
            <p14:sldId id="1397"/>
            <p14:sldId id="1398"/>
            <p14:sldId id="852"/>
            <p14:sldId id="313"/>
            <p14:sldId id="858"/>
            <p14:sldId id="1358"/>
            <p14:sldId id="854"/>
            <p14:sldId id="1382"/>
            <p14:sldId id="1384"/>
            <p14:sldId id="1135"/>
            <p14:sldId id="281"/>
            <p14:sldId id="1365"/>
          </p14:sldIdLst>
        </p14:section>
        <p14:section name="Backup slides" id="{526DF620-732C-465B-BC89-92CC32D17CD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41A"/>
    <a:srgbClr val="616265"/>
    <a:srgbClr val="0C85AA"/>
    <a:srgbClr val="1A427F"/>
    <a:srgbClr val="851A53"/>
    <a:srgbClr val="BE0F34"/>
    <a:srgbClr val="000000"/>
    <a:srgbClr val="FDB814"/>
    <a:srgbClr val="719500"/>
    <a:srgbClr val="0078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1067C-17BF-4C1A-980E-C6858A37DA35}" v="72" dt="2021-10-26T11:38:19.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7" autoAdjust="0"/>
    <p:restoredTop sz="89424" autoAdjust="0"/>
  </p:normalViewPr>
  <p:slideViewPr>
    <p:cSldViewPr snapToGrid="0" snapToObjects="1">
      <p:cViewPr varScale="1">
        <p:scale>
          <a:sx n="65" d="100"/>
          <a:sy n="65" d="100"/>
        </p:scale>
        <p:origin x="638" y="31"/>
      </p:cViewPr>
      <p:guideLst/>
    </p:cSldViewPr>
  </p:slideViewPr>
  <p:outlineViewPr>
    <p:cViewPr>
      <p:scale>
        <a:sx n="33" d="100"/>
        <a:sy n="33" d="100"/>
      </p:scale>
      <p:origin x="0" y="-94906"/>
    </p:cViewPr>
  </p:outlineViewPr>
  <p:notesTextViewPr>
    <p:cViewPr>
      <p:scale>
        <a:sx n="1" d="1"/>
        <a:sy n="1" d="1"/>
      </p:scale>
      <p:origin x="0" y="0"/>
    </p:cViewPr>
  </p:notesTextViewPr>
  <p:sorterViewPr>
    <p:cViewPr varScale="1">
      <p:scale>
        <a:sx n="100" d="100"/>
        <a:sy n="100" d="100"/>
      </p:scale>
      <p:origin x="0" y="-1157"/>
    </p:cViewPr>
  </p:sorterViewPr>
  <p:notesViewPr>
    <p:cSldViewPr snapToGrid="0" snapToObjects="1">
      <p:cViewPr varScale="1">
        <p:scale>
          <a:sx n="60" d="100"/>
          <a:sy n="60" d="100"/>
        </p:scale>
        <p:origin x="3106"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A9C1067C-17BF-4C1A-980E-C6858A37DA35}"/>
    <pc:docChg chg="undo custSel addSld delSld modSld sldOrd modSection">
      <pc:chgData name="Drgona, Jan" userId="8107277a-43fb-42e1-8aa0-684adf187181" providerId="ADAL" clId="{A9C1067C-17BF-4C1A-980E-C6858A37DA35}" dt="2021-10-26T11:56:21.843" v="781" actId="47"/>
      <pc:docMkLst>
        <pc:docMk/>
      </pc:docMkLst>
      <pc:sldChg chg="modSp add mod ord modShow">
        <pc:chgData name="Drgona, Jan" userId="8107277a-43fb-42e1-8aa0-684adf187181" providerId="ADAL" clId="{A9C1067C-17BF-4C1A-980E-C6858A37DA35}" dt="2021-10-25T12:38:34.663" v="435" actId="20577"/>
        <pc:sldMkLst>
          <pc:docMk/>
          <pc:sldMk cId="3139792613" sldId="271"/>
        </pc:sldMkLst>
        <pc:spChg chg="mod">
          <ac:chgData name="Drgona, Jan" userId="8107277a-43fb-42e1-8aa0-684adf187181" providerId="ADAL" clId="{A9C1067C-17BF-4C1A-980E-C6858A37DA35}" dt="2021-10-25T12:38:34.663" v="435" actId="20577"/>
          <ac:spMkLst>
            <pc:docMk/>
            <pc:sldMk cId="3139792613" sldId="271"/>
            <ac:spMk id="3" creationId="{3D0E459D-A718-472D-9482-64752304E51D}"/>
          </ac:spMkLst>
        </pc:spChg>
      </pc:sldChg>
      <pc:sldChg chg="add del mod modShow">
        <pc:chgData name="Drgona, Jan" userId="8107277a-43fb-42e1-8aa0-684adf187181" providerId="ADAL" clId="{A9C1067C-17BF-4C1A-980E-C6858A37DA35}" dt="2021-10-26T11:56:21.843" v="781" actId="47"/>
        <pc:sldMkLst>
          <pc:docMk/>
          <pc:sldMk cId="400661278" sldId="278"/>
        </pc:sldMkLst>
      </pc:sldChg>
      <pc:sldChg chg="delSp modSp add mod">
        <pc:chgData name="Drgona, Jan" userId="8107277a-43fb-42e1-8aa0-684adf187181" providerId="ADAL" clId="{A9C1067C-17BF-4C1A-980E-C6858A37DA35}" dt="2021-10-25T13:00:16.718" v="625" actId="1076"/>
        <pc:sldMkLst>
          <pc:docMk/>
          <pc:sldMk cId="1165423220" sldId="281"/>
        </pc:sldMkLst>
        <pc:spChg chg="mod">
          <ac:chgData name="Drgona, Jan" userId="8107277a-43fb-42e1-8aa0-684adf187181" providerId="ADAL" clId="{A9C1067C-17BF-4C1A-980E-C6858A37DA35}" dt="2021-10-24T12:31:42.967" v="360" actId="20577"/>
          <ac:spMkLst>
            <pc:docMk/>
            <pc:sldMk cId="1165423220" sldId="281"/>
            <ac:spMk id="3" creationId="{C02DDCAC-DB40-42AA-84D5-1F56C162BF1B}"/>
          </ac:spMkLst>
        </pc:spChg>
        <pc:spChg chg="mod">
          <ac:chgData name="Drgona, Jan" userId="8107277a-43fb-42e1-8aa0-684adf187181" providerId="ADAL" clId="{A9C1067C-17BF-4C1A-980E-C6858A37DA35}" dt="2021-10-25T13:00:16.718" v="625" actId="1076"/>
          <ac:spMkLst>
            <pc:docMk/>
            <pc:sldMk cId="1165423220" sldId="281"/>
            <ac:spMk id="6" creationId="{A4D1AA25-442F-48B5-B610-C74BAB321F03}"/>
          </ac:spMkLst>
        </pc:spChg>
        <pc:spChg chg="del mod">
          <ac:chgData name="Drgona, Jan" userId="8107277a-43fb-42e1-8aa0-684adf187181" providerId="ADAL" clId="{A9C1067C-17BF-4C1A-980E-C6858A37DA35}" dt="2021-10-25T12:59:34.929" v="616" actId="478"/>
          <ac:spMkLst>
            <pc:docMk/>
            <pc:sldMk cId="1165423220" sldId="281"/>
            <ac:spMk id="9" creationId="{4C954B51-E337-419F-A04D-8297EA604D93}"/>
          </ac:spMkLst>
        </pc:spChg>
        <pc:spChg chg="mod">
          <ac:chgData name="Drgona, Jan" userId="8107277a-43fb-42e1-8aa0-684adf187181" providerId="ADAL" clId="{A9C1067C-17BF-4C1A-980E-C6858A37DA35}" dt="2021-10-25T13:00:00.946" v="622" actId="1076"/>
          <ac:spMkLst>
            <pc:docMk/>
            <pc:sldMk cId="1165423220" sldId="281"/>
            <ac:spMk id="10" creationId="{744AEE57-C02C-EB4D-AB40-30C4CF48047A}"/>
          </ac:spMkLst>
        </pc:spChg>
        <pc:picChg chg="mod">
          <ac:chgData name="Drgona, Jan" userId="8107277a-43fb-42e1-8aa0-684adf187181" providerId="ADAL" clId="{A9C1067C-17BF-4C1A-980E-C6858A37DA35}" dt="2021-10-25T13:00:16.718" v="625" actId="1076"/>
          <ac:picMkLst>
            <pc:docMk/>
            <pc:sldMk cId="1165423220" sldId="281"/>
            <ac:picMk id="7" creationId="{9B26C9DD-AD32-4419-80D6-EB9436EC799D}"/>
          </ac:picMkLst>
        </pc:picChg>
        <pc:picChg chg="mod">
          <ac:chgData name="Drgona, Jan" userId="8107277a-43fb-42e1-8aa0-684adf187181" providerId="ADAL" clId="{A9C1067C-17BF-4C1A-980E-C6858A37DA35}" dt="2021-10-25T13:00:11.942" v="624" actId="1076"/>
          <ac:picMkLst>
            <pc:docMk/>
            <pc:sldMk cId="1165423220" sldId="281"/>
            <ac:picMk id="8" creationId="{E4F3C9E1-E3C3-4C32-BC16-855756B5FB07}"/>
          </ac:picMkLst>
        </pc:picChg>
      </pc:sldChg>
      <pc:sldChg chg="addSp modSp add mod modShow">
        <pc:chgData name="Drgona, Jan" userId="8107277a-43fb-42e1-8aa0-684adf187181" providerId="ADAL" clId="{A9C1067C-17BF-4C1A-980E-C6858A37DA35}" dt="2021-10-25T12:54:30.607" v="595" actId="1076"/>
        <pc:sldMkLst>
          <pc:docMk/>
          <pc:sldMk cId="2039675572" sldId="313"/>
        </pc:sldMkLst>
        <pc:spChg chg="mod">
          <ac:chgData name="Drgona, Jan" userId="8107277a-43fb-42e1-8aa0-684adf187181" providerId="ADAL" clId="{A9C1067C-17BF-4C1A-980E-C6858A37DA35}" dt="2021-10-25T12:53:40.020" v="588" actId="1035"/>
          <ac:spMkLst>
            <pc:docMk/>
            <pc:sldMk cId="2039675572" sldId="313"/>
            <ac:spMk id="4" creationId="{40F989F6-2F6C-4B32-8E68-BD095C4A2624}"/>
          </ac:spMkLst>
        </pc:spChg>
        <pc:spChg chg="mod">
          <ac:chgData name="Drgona, Jan" userId="8107277a-43fb-42e1-8aa0-684adf187181" providerId="ADAL" clId="{A9C1067C-17BF-4C1A-980E-C6858A37DA35}" dt="2021-10-25T12:53:40.020" v="588" actId="1035"/>
          <ac:spMkLst>
            <pc:docMk/>
            <pc:sldMk cId="2039675572" sldId="313"/>
            <ac:spMk id="7" creationId="{FDE84BB4-1970-47A8-B9CB-6118A764D50A}"/>
          </ac:spMkLst>
        </pc:spChg>
        <pc:spChg chg="mod">
          <ac:chgData name="Drgona, Jan" userId="8107277a-43fb-42e1-8aa0-684adf187181" providerId="ADAL" clId="{A9C1067C-17BF-4C1A-980E-C6858A37DA35}" dt="2021-10-25T12:53:22.231" v="549" actId="1076"/>
          <ac:spMkLst>
            <pc:docMk/>
            <pc:sldMk cId="2039675572" sldId="313"/>
            <ac:spMk id="13" creationId="{64406DCC-1C76-44CE-A5EE-2A80CDFC6EF6}"/>
          </ac:spMkLst>
        </pc:spChg>
        <pc:spChg chg="add mod">
          <ac:chgData name="Drgona, Jan" userId="8107277a-43fb-42e1-8aa0-684adf187181" providerId="ADAL" clId="{A9C1067C-17BF-4C1A-980E-C6858A37DA35}" dt="2021-10-25T12:54:30.607" v="595" actId="1076"/>
          <ac:spMkLst>
            <pc:docMk/>
            <pc:sldMk cId="2039675572" sldId="313"/>
            <ac:spMk id="16" creationId="{C695FD62-6D23-4298-A584-8DE1B575D152}"/>
          </ac:spMkLst>
        </pc:spChg>
        <pc:picChg chg="mod">
          <ac:chgData name="Drgona, Jan" userId="8107277a-43fb-42e1-8aa0-684adf187181" providerId="ADAL" clId="{A9C1067C-17BF-4C1A-980E-C6858A37DA35}" dt="2021-10-25T12:53:40.020" v="588" actId="1035"/>
          <ac:picMkLst>
            <pc:docMk/>
            <pc:sldMk cId="2039675572" sldId="313"/>
            <ac:picMk id="10" creationId="{C07AC421-1F70-4E5A-9DC0-15CFE6AD38CC}"/>
          </ac:picMkLst>
        </pc:picChg>
        <pc:picChg chg="mod">
          <ac:chgData name="Drgona, Jan" userId="8107277a-43fb-42e1-8aa0-684adf187181" providerId="ADAL" clId="{A9C1067C-17BF-4C1A-980E-C6858A37DA35}" dt="2021-10-25T12:53:40.020" v="588" actId="1035"/>
          <ac:picMkLst>
            <pc:docMk/>
            <pc:sldMk cId="2039675572" sldId="313"/>
            <ac:picMk id="14" creationId="{BEE44B46-6FF3-4CFB-A544-BA51FA8FACA0}"/>
          </ac:picMkLst>
        </pc:picChg>
        <pc:picChg chg="mod">
          <ac:chgData name="Drgona, Jan" userId="8107277a-43fb-42e1-8aa0-684adf187181" providerId="ADAL" clId="{A9C1067C-17BF-4C1A-980E-C6858A37DA35}" dt="2021-10-25T12:53:40.020" v="588" actId="1035"/>
          <ac:picMkLst>
            <pc:docMk/>
            <pc:sldMk cId="2039675572" sldId="313"/>
            <ac:picMk id="15" creationId="{C34817A2-18EB-4AEA-B81C-BB58C02243A5}"/>
          </ac:picMkLst>
        </pc:picChg>
        <pc:picChg chg="mod">
          <ac:chgData name="Drgona, Jan" userId="8107277a-43fb-42e1-8aa0-684adf187181" providerId="ADAL" clId="{A9C1067C-17BF-4C1A-980E-C6858A37DA35}" dt="2021-10-25T12:53:40.020" v="588" actId="1035"/>
          <ac:picMkLst>
            <pc:docMk/>
            <pc:sldMk cId="2039675572" sldId="313"/>
            <ac:picMk id="17" creationId="{481130C4-0226-4A77-A630-0BDE74AD663F}"/>
          </ac:picMkLst>
        </pc:picChg>
        <pc:picChg chg="mod">
          <ac:chgData name="Drgona, Jan" userId="8107277a-43fb-42e1-8aa0-684adf187181" providerId="ADAL" clId="{A9C1067C-17BF-4C1A-980E-C6858A37DA35}" dt="2021-10-25T12:53:40.020" v="588" actId="1035"/>
          <ac:picMkLst>
            <pc:docMk/>
            <pc:sldMk cId="2039675572" sldId="313"/>
            <ac:picMk id="19" creationId="{22E1CD68-31E1-4929-9F53-9568E781592D}"/>
          </ac:picMkLst>
        </pc:picChg>
        <pc:picChg chg="mod">
          <ac:chgData name="Drgona, Jan" userId="8107277a-43fb-42e1-8aa0-684adf187181" providerId="ADAL" clId="{A9C1067C-17BF-4C1A-980E-C6858A37DA35}" dt="2021-10-25T12:53:40.020" v="588" actId="1035"/>
          <ac:picMkLst>
            <pc:docMk/>
            <pc:sldMk cId="2039675572" sldId="313"/>
            <ac:picMk id="21" creationId="{812C5B39-9EB9-402C-9F1E-5C8C927A33D9}"/>
          </ac:picMkLst>
        </pc:picChg>
      </pc:sldChg>
      <pc:sldChg chg="add modNotesTx">
        <pc:chgData name="Drgona, Jan" userId="8107277a-43fb-42e1-8aa0-684adf187181" providerId="ADAL" clId="{A9C1067C-17BF-4C1A-980E-C6858A37DA35}" dt="2021-10-25T12:36:03.202" v="400" actId="20577"/>
        <pc:sldMkLst>
          <pc:docMk/>
          <pc:sldMk cId="3120162058" sldId="630"/>
        </pc:sldMkLst>
      </pc:sldChg>
      <pc:sldChg chg="modSp mod">
        <pc:chgData name="Drgona, Jan" userId="8107277a-43fb-42e1-8aa0-684adf187181" providerId="ADAL" clId="{A9C1067C-17BF-4C1A-980E-C6858A37DA35}" dt="2021-10-25T12:52:02.071" v="495" actId="1076"/>
        <pc:sldMkLst>
          <pc:docMk/>
          <pc:sldMk cId="2933036088" sldId="852"/>
        </pc:sldMkLst>
        <pc:picChg chg="mod">
          <ac:chgData name="Drgona, Jan" userId="8107277a-43fb-42e1-8aa0-684adf187181" providerId="ADAL" clId="{A9C1067C-17BF-4C1A-980E-C6858A37DA35}" dt="2021-10-25T12:52:02.071" v="495" actId="1076"/>
          <ac:picMkLst>
            <pc:docMk/>
            <pc:sldMk cId="2933036088" sldId="852"/>
            <ac:picMk id="5" creationId="{C81E1DB0-0EA7-B244-89A8-1BBD6932CEC1}"/>
          </ac:picMkLst>
        </pc:picChg>
      </pc:sldChg>
      <pc:sldChg chg="modSp add mod">
        <pc:chgData name="Drgona, Jan" userId="8107277a-43fb-42e1-8aa0-684adf187181" providerId="ADAL" clId="{A9C1067C-17BF-4C1A-980E-C6858A37DA35}" dt="2021-10-25T12:55:16.797" v="598" actId="1076"/>
        <pc:sldMkLst>
          <pc:docMk/>
          <pc:sldMk cId="4233539443" sldId="858"/>
        </pc:sldMkLst>
        <pc:picChg chg="mod">
          <ac:chgData name="Drgona, Jan" userId="8107277a-43fb-42e1-8aa0-684adf187181" providerId="ADAL" clId="{A9C1067C-17BF-4C1A-980E-C6858A37DA35}" dt="2021-10-25T12:55:16.797" v="598" actId="1076"/>
          <ac:picMkLst>
            <pc:docMk/>
            <pc:sldMk cId="4233539443" sldId="858"/>
            <ac:picMk id="5" creationId="{05DA2BA6-3CB7-664B-9E2D-7BBF9BB261AB}"/>
          </ac:picMkLst>
        </pc:picChg>
      </pc:sldChg>
      <pc:sldChg chg="modSp add mod">
        <pc:chgData name="Drgona, Jan" userId="8107277a-43fb-42e1-8aa0-684adf187181" providerId="ADAL" clId="{A9C1067C-17BF-4C1A-980E-C6858A37DA35}" dt="2021-10-26T11:44:30.880" v="780" actId="255"/>
        <pc:sldMkLst>
          <pc:docMk/>
          <pc:sldMk cId="3108212472" sldId="1092"/>
        </pc:sldMkLst>
        <pc:spChg chg="mod">
          <ac:chgData name="Drgona, Jan" userId="8107277a-43fb-42e1-8aa0-684adf187181" providerId="ADAL" clId="{A9C1067C-17BF-4C1A-980E-C6858A37DA35}" dt="2021-10-26T11:44:30.880" v="780" actId="255"/>
          <ac:spMkLst>
            <pc:docMk/>
            <pc:sldMk cId="3108212472" sldId="1092"/>
            <ac:spMk id="2" creationId="{7F5FD97D-AD65-A14D-A584-DF7F474A1613}"/>
          </ac:spMkLst>
        </pc:spChg>
        <pc:spChg chg="mod">
          <ac:chgData name="Drgona, Jan" userId="8107277a-43fb-42e1-8aa0-684adf187181" providerId="ADAL" clId="{A9C1067C-17BF-4C1A-980E-C6858A37DA35}" dt="2021-10-24T12:16:16.521" v="142" actId="1076"/>
          <ac:spMkLst>
            <pc:docMk/>
            <pc:sldMk cId="3108212472" sldId="1092"/>
            <ac:spMk id="3" creationId="{7E2B4552-8098-406B-8F7A-4E0F4A20EB05}"/>
          </ac:spMkLst>
        </pc:spChg>
        <pc:spChg chg="mod">
          <ac:chgData name="Drgona, Jan" userId="8107277a-43fb-42e1-8aa0-684adf187181" providerId="ADAL" clId="{A9C1067C-17BF-4C1A-980E-C6858A37DA35}" dt="2021-10-25T12:39:44.178" v="487" actId="1035"/>
          <ac:spMkLst>
            <pc:docMk/>
            <pc:sldMk cId="3108212472" sldId="1092"/>
            <ac:spMk id="4" creationId="{970B1CD6-2EEF-4914-836D-A273C98130CD}"/>
          </ac:spMkLst>
        </pc:spChg>
        <pc:spChg chg="mod">
          <ac:chgData name="Drgona, Jan" userId="8107277a-43fb-42e1-8aa0-684adf187181" providerId="ADAL" clId="{A9C1067C-17BF-4C1A-980E-C6858A37DA35}" dt="2021-10-25T12:39:44.178" v="487" actId="1035"/>
          <ac:spMkLst>
            <pc:docMk/>
            <pc:sldMk cId="3108212472" sldId="1092"/>
            <ac:spMk id="5" creationId="{FAA432C8-B8F2-4F42-9BBD-053AAD1DF7F0}"/>
          </ac:spMkLst>
        </pc:spChg>
        <pc:spChg chg="mod">
          <ac:chgData name="Drgona, Jan" userId="8107277a-43fb-42e1-8aa0-684adf187181" providerId="ADAL" clId="{A9C1067C-17BF-4C1A-980E-C6858A37DA35}" dt="2021-10-25T12:39:44.178" v="487" actId="1035"/>
          <ac:spMkLst>
            <pc:docMk/>
            <pc:sldMk cId="3108212472" sldId="1092"/>
            <ac:spMk id="7" creationId="{7AE99385-9402-4B98-8032-29A58955DF5E}"/>
          </ac:spMkLst>
        </pc:spChg>
        <pc:spChg chg="mod">
          <ac:chgData name="Drgona, Jan" userId="8107277a-43fb-42e1-8aa0-684adf187181" providerId="ADAL" clId="{A9C1067C-17BF-4C1A-980E-C6858A37DA35}" dt="2021-10-25T12:39:44.178" v="487" actId="1035"/>
          <ac:spMkLst>
            <pc:docMk/>
            <pc:sldMk cId="3108212472" sldId="1092"/>
            <ac:spMk id="8" creationId="{5D3E572A-FBAB-414C-9496-67DB7908F4F1}"/>
          </ac:spMkLst>
        </pc:spChg>
        <pc:spChg chg="mod">
          <ac:chgData name="Drgona, Jan" userId="8107277a-43fb-42e1-8aa0-684adf187181" providerId="ADAL" clId="{A9C1067C-17BF-4C1A-980E-C6858A37DA35}" dt="2021-10-25T12:39:44.178" v="487" actId="1035"/>
          <ac:spMkLst>
            <pc:docMk/>
            <pc:sldMk cId="3108212472" sldId="1092"/>
            <ac:spMk id="15" creationId="{4E71E406-E756-4592-AA6A-57E25D90587B}"/>
          </ac:spMkLst>
        </pc:spChg>
        <pc:spChg chg="mod">
          <ac:chgData name="Drgona, Jan" userId="8107277a-43fb-42e1-8aa0-684adf187181" providerId="ADAL" clId="{A9C1067C-17BF-4C1A-980E-C6858A37DA35}" dt="2021-10-25T12:39:44.178" v="487" actId="1035"/>
          <ac:spMkLst>
            <pc:docMk/>
            <pc:sldMk cId="3108212472" sldId="1092"/>
            <ac:spMk id="16" creationId="{043458B2-0D42-4243-B642-7ADD4DEB12DC}"/>
          </ac:spMkLst>
        </pc:spChg>
        <pc:spChg chg="mod">
          <ac:chgData name="Drgona, Jan" userId="8107277a-43fb-42e1-8aa0-684adf187181" providerId="ADAL" clId="{A9C1067C-17BF-4C1A-980E-C6858A37DA35}" dt="2021-10-25T12:39:44.178" v="487" actId="1035"/>
          <ac:spMkLst>
            <pc:docMk/>
            <pc:sldMk cId="3108212472" sldId="1092"/>
            <ac:spMk id="17" creationId="{5F71C41C-D734-4814-AD1A-920E3784229E}"/>
          </ac:spMkLst>
        </pc:spChg>
        <pc:spChg chg="mod">
          <ac:chgData name="Drgona, Jan" userId="8107277a-43fb-42e1-8aa0-684adf187181" providerId="ADAL" clId="{A9C1067C-17BF-4C1A-980E-C6858A37DA35}" dt="2021-10-25T12:39:44.178" v="487" actId="1035"/>
          <ac:spMkLst>
            <pc:docMk/>
            <pc:sldMk cId="3108212472" sldId="1092"/>
            <ac:spMk id="18" creationId="{CD7ACA19-EF4E-4229-BEC8-9B7BC9699281}"/>
          </ac:spMkLst>
        </pc:spChg>
        <pc:picChg chg="mod">
          <ac:chgData name="Drgona, Jan" userId="8107277a-43fb-42e1-8aa0-684adf187181" providerId="ADAL" clId="{A9C1067C-17BF-4C1A-980E-C6858A37DA35}" dt="2021-10-25T12:39:44.178" v="487" actId="1035"/>
          <ac:picMkLst>
            <pc:docMk/>
            <pc:sldMk cId="3108212472" sldId="1092"/>
            <ac:picMk id="6" creationId="{33249DBF-F081-494E-98CD-2B87AC0C37D9}"/>
          </ac:picMkLst>
        </pc:picChg>
        <pc:picChg chg="mod">
          <ac:chgData name="Drgona, Jan" userId="8107277a-43fb-42e1-8aa0-684adf187181" providerId="ADAL" clId="{A9C1067C-17BF-4C1A-980E-C6858A37DA35}" dt="2021-10-25T12:39:44.178" v="487" actId="1035"/>
          <ac:picMkLst>
            <pc:docMk/>
            <pc:sldMk cId="3108212472" sldId="1092"/>
            <ac:picMk id="9" creationId="{2912BC18-BED9-4344-9706-56E7489D59FD}"/>
          </ac:picMkLst>
        </pc:picChg>
        <pc:picChg chg="mod">
          <ac:chgData name="Drgona, Jan" userId="8107277a-43fb-42e1-8aa0-684adf187181" providerId="ADAL" clId="{A9C1067C-17BF-4C1A-980E-C6858A37DA35}" dt="2021-10-25T12:39:44.178" v="487" actId="1035"/>
          <ac:picMkLst>
            <pc:docMk/>
            <pc:sldMk cId="3108212472" sldId="1092"/>
            <ac:picMk id="10" creationId="{B58A53FE-2AA8-4FAD-879D-EDD9B0481884}"/>
          </ac:picMkLst>
        </pc:picChg>
        <pc:picChg chg="mod">
          <ac:chgData name="Drgona, Jan" userId="8107277a-43fb-42e1-8aa0-684adf187181" providerId="ADAL" clId="{A9C1067C-17BF-4C1A-980E-C6858A37DA35}" dt="2021-10-25T12:39:44.178" v="487" actId="1035"/>
          <ac:picMkLst>
            <pc:docMk/>
            <pc:sldMk cId="3108212472" sldId="1092"/>
            <ac:picMk id="11" creationId="{9816381D-38A6-42DA-8F69-248491603097}"/>
          </ac:picMkLst>
        </pc:picChg>
        <pc:picChg chg="mod">
          <ac:chgData name="Drgona, Jan" userId="8107277a-43fb-42e1-8aa0-684adf187181" providerId="ADAL" clId="{A9C1067C-17BF-4C1A-980E-C6858A37DA35}" dt="2021-10-25T12:39:44.178" v="487" actId="1035"/>
          <ac:picMkLst>
            <pc:docMk/>
            <pc:sldMk cId="3108212472" sldId="1092"/>
            <ac:picMk id="12" creationId="{9D70B50F-6598-4E9E-BDBA-B82D0EE3C62E}"/>
          </ac:picMkLst>
        </pc:picChg>
        <pc:picChg chg="mod">
          <ac:chgData name="Drgona, Jan" userId="8107277a-43fb-42e1-8aa0-684adf187181" providerId="ADAL" clId="{A9C1067C-17BF-4C1A-980E-C6858A37DA35}" dt="2021-10-25T12:39:44.178" v="487" actId="1035"/>
          <ac:picMkLst>
            <pc:docMk/>
            <pc:sldMk cId="3108212472" sldId="1092"/>
            <ac:picMk id="13" creationId="{779B542D-3702-4DD5-BDA9-4F82E8ABF3D5}"/>
          </ac:picMkLst>
        </pc:picChg>
        <pc:picChg chg="mod">
          <ac:chgData name="Drgona, Jan" userId="8107277a-43fb-42e1-8aa0-684adf187181" providerId="ADAL" clId="{A9C1067C-17BF-4C1A-980E-C6858A37DA35}" dt="2021-10-25T12:39:44.178" v="487" actId="1035"/>
          <ac:picMkLst>
            <pc:docMk/>
            <pc:sldMk cId="3108212472" sldId="1092"/>
            <ac:picMk id="14" creationId="{2ACCAA0A-72BE-480A-8D95-FCEBE30CF556}"/>
          </ac:picMkLst>
        </pc:picChg>
        <pc:picChg chg="mod">
          <ac:chgData name="Drgona, Jan" userId="8107277a-43fb-42e1-8aa0-684adf187181" providerId="ADAL" clId="{A9C1067C-17BF-4C1A-980E-C6858A37DA35}" dt="2021-10-25T12:39:44.178" v="487" actId="1035"/>
          <ac:picMkLst>
            <pc:docMk/>
            <pc:sldMk cId="3108212472" sldId="1092"/>
            <ac:picMk id="20" creationId="{B57C9812-F159-4DB8-88D2-6B2B841FEA78}"/>
          </ac:picMkLst>
        </pc:picChg>
      </pc:sldChg>
      <pc:sldChg chg="addSp modSp add mod">
        <pc:chgData name="Drgona, Jan" userId="8107277a-43fb-42e1-8aa0-684adf187181" providerId="ADAL" clId="{A9C1067C-17BF-4C1A-980E-C6858A37DA35}" dt="2021-10-24T12:23:31.796" v="336" actId="1076"/>
        <pc:sldMkLst>
          <pc:docMk/>
          <pc:sldMk cId="950650234" sldId="1100"/>
        </pc:sldMkLst>
        <pc:spChg chg="mod">
          <ac:chgData name="Drgona, Jan" userId="8107277a-43fb-42e1-8aa0-684adf187181" providerId="ADAL" clId="{A9C1067C-17BF-4C1A-980E-C6858A37DA35}" dt="2021-10-24T12:21:18.264" v="287" actId="404"/>
          <ac:spMkLst>
            <pc:docMk/>
            <pc:sldMk cId="950650234" sldId="1100"/>
            <ac:spMk id="2" creationId="{7F5FD97D-AD65-A14D-A584-DF7F474A1613}"/>
          </ac:spMkLst>
        </pc:spChg>
        <pc:spChg chg="add mod">
          <ac:chgData name="Drgona, Jan" userId="8107277a-43fb-42e1-8aa0-684adf187181" providerId="ADAL" clId="{A9C1067C-17BF-4C1A-980E-C6858A37DA35}" dt="2021-10-24T12:23:31.796" v="336" actId="1076"/>
          <ac:spMkLst>
            <pc:docMk/>
            <pc:sldMk cId="950650234" sldId="1100"/>
            <ac:spMk id="9" creationId="{060A4422-F18C-44F6-8016-17108F4661C2}"/>
          </ac:spMkLst>
        </pc:spChg>
        <pc:spChg chg="add mod">
          <ac:chgData name="Drgona, Jan" userId="8107277a-43fb-42e1-8aa0-684adf187181" providerId="ADAL" clId="{A9C1067C-17BF-4C1A-980E-C6858A37DA35}" dt="2021-10-24T12:23:25.018" v="335" actId="1076"/>
          <ac:spMkLst>
            <pc:docMk/>
            <pc:sldMk cId="950650234" sldId="1100"/>
            <ac:spMk id="11" creationId="{F4B74F6C-8876-4979-B207-B0657F2300D9}"/>
          </ac:spMkLst>
        </pc:spChg>
        <pc:spChg chg="mod">
          <ac:chgData name="Drgona, Jan" userId="8107277a-43fb-42e1-8aa0-684adf187181" providerId="ADAL" clId="{A9C1067C-17BF-4C1A-980E-C6858A37DA35}" dt="2021-10-24T12:19:08.847" v="188" actId="1076"/>
          <ac:spMkLst>
            <pc:docMk/>
            <pc:sldMk cId="950650234" sldId="1100"/>
            <ac:spMk id="16" creationId="{89FE61DF-2CCE-4885-BA1C-68EAE51CD941}"/>
          </ac:spMkLst>
        </pc:spChg>
        <pc:picChg chg="mod">
          <ac:chgData name="Drgona, Jan" userId="8107277a-43fb-42e1-8aa0-684adf187181" providerId="ADAL" clId="{A9C1067C-17BF-4C1A-980E-C6858A37DA35}" dt="2021-10-24T12:21:52.705" v="291" actId="1035"/>
          <ac:picMkLst>
            <pc:docMk/>
            <pc:sldMk cId="950650234" sldId="1100"/>
            <ac:picMk id="38" creationId="{DBC35792-450E-47A1-9B1C-7E6AED7E0BFA}"/>
          </ac:picMkLst>
        </pc:picChg>
      </pc:sldChg>
      <pc:sldChg chg="modSp add mod">
        <pc:chgData name="Drgona, Jan" userId="8107277a-43fb-42e1-8aa0-684adf187181" providerId="ADAL" clId="{A9C1067C-17BF-4C1A-980E-C6858A37DA35}" dt="2021-10-25T13:03:42.897" v="634" actId="1076"/>
        <pc:sldMkLst>
          <pc:docMk/>
          <pc:sldMk cId="2857836351" sldId="1135"/>
        </pc:sldMkLst>
        <pc:spChg chg="mod">
          <ac:chgData name="Drgona, Jan" userId="8107277a-43fb-42e1-8aa0-684adf187181" providerId="ADAL" clId="{A9C1067C-17BF-4C1A-980E-C6858A37DA35}" dt="2021-10-25T13:02:47.904" v="630" actId="1076"/>
          <ac:spMkLst>
            <pc:docMk/>
            <pc:sldMk cId="2857836351" sldId="1135"/>
            <ac:spMk id="5" creationId="{786D5F75-6697-B44A-91B1-47B5C625489C}"/>
          </ac:spMkLst>
        </pc:spChg>
        <pc:spChg chg="mod">
          <ac:chgData name="Drgona, Jan" userId="8107277a-43fb-42e1-8aa0-684adf187181" providerId="ADAL" clId="{A9C1067C-17BF-4C1A-980E-C6858A37DA35}" dt="2021-10-25T13:03:42.897" v="634" actId="1076"/>
          <ac:spMkLst>
            <pc:docMk/>
            <pc:sldMk cId="2857836351" sldId="1135"/>
            <ac:spMk id="12" creationId="{3E4F7758-F45B-5D4C-BA10-B934D1DBE741}"/>
          </ac:spMkLst>
        </pc:spChg>
        <pc:spChg chg="mod">
          <ac:chgData name="Drgona, Jan" userId="8107277a-43fb-42e1-8aa0-684adf187181" providerId="ADAL" clId="{A9C1067C-17BF-4C1A-980E-C6858A37DA35}" dt="2021-10-25T13:02:59.248" v="632" actId="403"/>
          <ac:spMkLst>
            <pc:docMk/>
            <pc:sldMk cId="2857836351" sldId="1135"/>
            <ac:spMk id="13" creationId="{A31A1DCA-581A-2A45-9F44-69EF7D36DA5E}"/>
          </ac:spMkLst>
        </pc:spChg>
        <pc:picChg chg="mod">
          <ac:chgData name="Drgona, Jan" userId="8107277a-43fb-42e1-8aa0-684adf187181" providerId="ADAL" clId="{A9C1067C-17BF-4C1A-980E-C6858A37DA35}" dt="2021-10-25T12:58:28.600" v="607" actId="1036"/>
          <ac:picMkLst>
            <pc:docMk/>
            <pc:sldMk cId="2857836351" sldId="1135"/>
            <ac:picMk id="7" creationId="{5E3954DD-DF0C-444A-81A0-62F75103BC7E}"/>
          </ac:picMkLst>
        </pc:picChg>
        <pc:picChg chg="mod">
          <ac:chgData name="Drgona, Jan" userId="8107277a-43fb-42e1-8aa0-684adf187181" providerId="ADAL" clId="{A9C1067C-17BF-4C1A-980E-C6858A37DA35}" dt="2021-10-25T13:03:38.442" v="633" actId="1076"/>
          <ac:picMkLst>
            <pc:docMk/>
            <pc:sldMk cId="2857836351" sldId="1135"/>
            <ac:picMk id="11" creationId="{16EEFABC-B00E-464B-B908-D63D909F9996}"/>
          </ac:picMkLst>
        </pc:picChg>
      </pc:sldChg>
      <pc:sldChg chg="add">
        <pc:chgData name="Drgona, Jan" userId="8107277a-43fb-42e1-8aa0-684adf187181" providerId="ADAL" clId="{A9C1067C-17BF-4C1A-980E-C6858A37DA35}" dt="2021-10-26T11:29:47.644" v="761"/>
        <pc:sldMkLst>
          <pc:docMk/>
          <pc:sldMk cId="1308284659" sldId="1138"/>
        </pc:sldMkLst>
      </pc:sldChg>
      <pc:sldChg chg="add">
        <pc:chgData name="Drgona, Jan" userId="8107277a-43fb-42e1-8aa0-684adf187181" providerId="ADAL" clId="{A9C1067C-17BF-4C1A-980E-C6858A37DA35}" dt="2021-10-26T11:30:02.644" v="762"/>
        <pc:sldMkLst>
          <pc:docMk/>
          <pc:sldMk cId="2628656421" sldId="1141"/>
        </pc:sldMkLst>
      </pc:sldChg>
      <pc:sldChg chg="add">
        <pc:chgData name="Drgona, Jan" userId="8107277a-43fb-42e1-8aa0-684adf187181" providerId="ADAL" clId="{A9C1067C-17BF-4C1A-980E-C6858A37DA35}" dt="2021-10-26T11:35:05.592" v="763"/>
        <pc:sldMkLst>
          <pc:docMk/>
          <pc:sldMk cId="2385483139" sldId="1143"/>
        </pc:sldMkLst>
      </pc:sldChg>
      <pc:sldChg chg="modSp mod">
        <pc:chgData name="Drgona, Jan" userId="8107277a-43fb-42e1-8aa0-684adf187181" providerId="ADAL" clId="{A9C1067C-17BF-4C1A-980E-C6858A37DA35}" dt="2021-10-25T13:11:49.416" v="760" actId="20577"/>
        <pc:sldMkLst>
          <pc:docMk/>
          <pc:sldMk cId="3352632306" sldId="1341"/>
        </pc:sldMkLst>
        <pc:spChg chg="mod">
          <ac:chgData name="Drgona, Jan" userId="8107277a-43fb-42e1-8aa0-684adf187181" providerId="ADAL" clId="{A9C1067C-17BF-4C1A-980E-C6858A37DA35}" dt="2021-10-25T13:09:27.122" v="682" actId="1076"/>
          <ac:spMkLst>
            <pc:docMk/>
            <pc:sldMk cId="3352632306" sldId="1341"/>
            <ac:spMk id="2" creationId="{4F8BEF58-0449-9846-A5A2-D55961FE0885}"/>
          </ac:spMkLst>
        </pc:spChg>
        <pc:spChg chg="mod">
          <ac:chgData name="Drgona, Jan" userId="8107277a-43fb-42e1-8aa0-684adf187181" providerId="ADAL" clId="{A9C1067C-17BF-4C1A-980E-C6858A37DA35}" dt="2021-10-25T13:09:12.616" v="667" actId="1076"/>
          <ac:spMkLst>
            <pc:docMk/>
            <pc:sldMk cId="3352632306" sldId="1341"/>
            <ac:spMk id="3" creationId="{19E1D2E7-9C1F-2A4D-860E-ABC301F304F7}"/>
          </ac:spMkLst>
        </pc:spChg>
        <pc:spChg chg="mod">
          <ac:chgData name="Drgona, Jan" userId="8107277a-43fb-42e1-8aa0-684adf187181" providerId="ADAL" clId="{A9C1067C-17BF-4C1A-980E-C6858A37DA35}" dt="2021-10-25T13:10:19.980" v="730" actId="20577"/>
          <ac:spMkLst>
            <pc:docMk/>
            <pc:sldMk cId="3352632306" sldId="1341"/>
            <ac:spMk id="4" creationId="{C2ABD531-C6C8-764B-9337-52D69C4E5A86}"/>
          </ac:spMkLst>
        </pc:spChg>
        <pc:spChg chg="mod">
          <ac:chgData name="Drgona, Jan" userId="8107277a-43fb-42e1-8aa0-684adf187181" providerId="ADAL" clId="{A9C1067C-17BF-4C1A-980E-C6858A37DA35}" dt="2021-10-25T13:11:49.416" v="760" actId="20577"/>
          <ac:spMkLst>
            <pc:docMk/>
            <pc:sldMk cId="3352632306" sldId="1341"/>
            <ac:spMk id="8" creationId="{33F60979-F64F-4447-B32B-860CD24F32E3}"/>
          </ac:spMkLst>
        </pc:spChg>
      </pc:sldChg>
      <pc:sldChg chg="modSp mod">
        <pc:chgData name="Drgona, Jan" userId="8107277a-43fb-42e1-8aa0-684adf187181" providerId="ADAL" clId="{A9C1067C-17BF-4C1A-980E-C6858A37DA35}" dt="2021-10-25T13:01:19.454" v="629" actId="1076"/>
        <pc:sldMkLst>
          <pc:docMk/>
          <pc:sldMk cId="1331832614" sldId="1365"/>
        </pc:sldMkLst>
        <pc:spChg chg="mod">
          <ac:chgData name="Drgona, Jan" userId="8107277a-43fb-42e1-8aa0-684adf187181" providerId="ADAL" clId="{A9C1067C-17BF-4C1A-980E-C6858A37DA35}" dt="2021-10-25T13:01:19.454" v="629" actId="1076"/>
          <ac:spMkLst>
            <pc:docMk/>
            <pc:sldMk cId="1331832614" sldId="1365"/>
            <ac:spMk id="5" creationId="{F84DBA0F-9DE2-4540-9033-1D75503820D6}"/>
          </ac:spMkLst>
        </pc:spChg>
        <pc:spChg chg="mod">
          <ac:chgData name="Drgona, Jan" userId="8107277a-43fb-42e1-8aa0-684adf187181" providerId="ADAL" clId="{A9C1067C-17BF-4C1A-980E-C6858A37DA35}" dt="2021-10-25T13:01:13.859" v="628" actId="1076"/>
          <ac:spMkLst>
            <pc:docMk/>
            <pc:sldMk cId="1331832614" sldId="1365"/>
            <ac:spMk id="20" creationId="{480316BE-FCFC-423D-B7EA-944CDF62E4CA}"/>
          </ac:spMkLst>
        </pc:spChg>
      </pc:sldChg>
      <pc:sldChg chg="del">
        <pc:chgData name="Drgona, Jan" userId="8107277a-43fb-42e1-8aa0-684adf187181" providerId="ADAL" clId="{A9C1067C-17BF-4C1A-980E-C6858A37DA35}" dt="2021-10-24T12:11:08.391" v="119" actId="47"/>
        <pc:sldMkLst>
          <pc:docMk/>
          <pc:sldMk cId="2516804258" sldId="1379"/>
        </pc:sldMkLst>
      </pc:sldChg>
      <pc:sldChg chg="modSp add mod ord">
        <pc:chgData name="Drgona, Jan" userId="8107277a-43fb-42e1-8aa0-684adf187181" providerId="ADAL" clId="{A9C1067C-17BF-4C1A-980E-C6858A37DA35}" dt="2021-10-26T11:39:07.993" v="776" actId="20577"/>
        <pc:sldMkLst>
          <pc:docMk/>
          <pc:sldMk cId="268614497" sldId="1387"/>
        </pc:sldMkLst>
        <pc:spChg chg="mod">
          <ac:chgData name="Drgona, Jan" userId="8107277a-43fb-42e1-8aa0-684adf187181" providerId="ADAL" clId="{A9C1067C-17BF-4C1A-980E-C6858A37DA35}" dt="2021-10-26T11:39:07.993" v="776" actId="20577"/>
          <ac:spMkLst>
            <pc:docMk/>
            <pc:sldMk cId="268614497" sldId="1387"/>
            <ac:spMk id="8" creationId="{9C048269-0432-E945-B647-B75ADB6290AB}"/>
          </ac:spMkLst>
        </pc:spChg>
      </pc:sldChg>
      <pc:sldChg chg="modSp add mod ord">
        <pc:chgData name="Drgona, Jan" userId="8107277a-43fb-42e1-8aa0-684adf187181" providerId="ADAL" clId="{A9C1067C-17BF-4C1A-980E-C6858A37DA35}" dt="2021-10-25T12:43:23.072" v="491" actId="1038"/>
        <pc:sldMkLst>
          <pc:docMk/>
          <pc:sldMk cId="1072160407" sldId="1399"/>
        </pc:sldMkLst>
        <pc:spChg chg="mod">
          <ac:chgData name="Drgona, Jan" userId="8107277a-43fb-42e1-8aa0-684adf187181" providerId="ADAL" clId="{A9C1067C-17BF-4C1A-980E-C6858A37DA35}" dt="2021-10-24T12:06:07.156" v="5" actId="1076"/>
          <ac:spMkLst>
            <pc:docMk/>
            <pc:sldMk cId="1072160407" sldId="1399"/>
            <ac:spMk id="9" creationId="{1598877F-DABF-4993-B52F-A7316E0D4D6D}"/>
          </ac:spMkLst>
        </pc:spChg>
        <pc:spChg chg="mod">
          <ac:chgData name="Drgona, Jan" userId="8107277a-43fb-42e1-8aa0-684adf187181" providerId="ADAL" clId="{A9C1067C-17BF-4C1A-980E-C6858A37DA35}" dt="2021-10-24T12:06:29.587" v="10" actId="207"/>
          <ac:spMkLst>
            <pc:docMk/>
            <pc:sldMk cId="1072160407" sldId="1399"/>
            <ac:spMk id="10" creationId="{43190F8C-622E-2B4E-B845-D3ACCA54C4EF}"/>
          </ac:spMkLst>
        </pc:spChg>
        <pc:spChg chg="mod">
          <ac:chgData name="Drgona, Jan" userId="8107277a-43fb-42e1-8aa0-684adf187181" providerId="ADAL" clId="{A9C1067C-17BF-4C1A-980E-C6858A37DA35}" dt="2021-10-24T12:10:13.903" v="101" actId="113"/>
          <ac:spMkLst>
            <pc:docMk/>
            <pc:sldMk cId="1072160407" sldId="1399"/>
            <ac:spMk id="13" creationId="{5EEC2458-EFF0-4E12-B4E7-B28887C93C97}"/>
          </ac:spMkLst>
        </pc:spChg>
        <pc:spChg chg="mod">
          <ac:chgData name="Drgona, Jan" userId="8107277a-43fb-42e1-8aa0-684adf187181" providerId="ADAL" clId="{A9C1067C-17BF-4C1A-980E-C6858A37DA35}" dt="2021-10-24T12:10:57.932" v="118" actId="1076"/>
          <ac:spMkLst>
            <pc:docMk/>
            <pc:sldMk cId="1072160407" sldId="1399"/>
            <ac:spMk id="14" creationId="{836E1CFC-EC65-4026-B3A5-35CEE91D8D57}"/>
          </ac:spMkLst>
        </pc:spChg>
        <pc:spChg chg="mod">
          <ac:chgData name="Drgona, Jan" userId="8107277a-43fb-42e1-8aa0-684adf187181" providerId="ADAL" clId="{A9C1067C-17BF-4C1A-980E-C6858A37DA35}" dt="2021-10-24T12:10:09.295" v="100" actId="207"/>
          <ac:spMkLst>
            <pc:docMk/>
            <pc:sldMk cId="1072160407" sldId="1399"/>
            <ac:spMk id="15" creationId="{ADC08B27-0785-4BA1-A4FF-1D6D3FDD78C5}"/>
          </ac:spMkLst>
        </pc:spChg>
        <pc:picChg chg="mod">
          <ac:chgData name="Drgona, Jan" userId="8107277a-43fb-42e1-8aa0-684adf187181" providerId="ADAL" clId="{A9C1067C-17BF-4C1A-980E-C6858A37DA35}" dt="2021-10-25T12:43:23.072" v="491" actId="1038"/>
          <ac:picMkLst>
            <pc:docMk/>
            <pc:sldMk cId="1072160407" sldId="1399"/>
            <ac:picMk id="11" creationId="{047F4861-02C0-48B2-8744-C537E71677A8}"/>
          </ac:picMkLst>
        </pc:picChg>
        <pc:picChg chg="mod">
          <ac:chgData name="Drgona, Jan" userId="8107277a-43fb-42e1-8aa0-684adf187181" providerId="ADAL" clId="{A9C1067C-17BF-4C1A-980E-C6858A37DA35}" dt="2021-10-25T12:43:21.711" v="489" actId="1038"/>
          <ac:picMkLst>
            <pc:docMk/>
            <pc:sldMk cId="1072160407" sldId="1399"/>
            <ac:picMk id="1028" creationId="{9B1B3DD2-125C-4443-821A-C2F740C4766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10/26/2021</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10/26/2021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5010" rtl="0" eaLnBrk="1" fontAlgn="auto" latinLnBrk="0" hangingPunct="1">
              <a:lnSpc>
                <a:spcPct val="100000"/>
              </a:lnSpc>
              <a:spcBef>
                <a:spcPts val="0"/>
              </a:spcBef>
              <a:spcAft>
                <a:spcPts val="0"/>
              </a:spcAft>
              <a:buClrTx/>
              <a:buSzTx/>
              <a:buFontTx/>
              <a:buNone/>
              <a:tabLst/>
              <a:defRPr/>
            </a:pPr>
            <a:r>
              <a:rPr lang="en-US" sz="1000" b="1" dirty="0">
                <a:solidFill>
                  <a:prstClr val="black"/>
                </a:solidFill>
              </a:rPr>
              <a:t>Image</a:t>
            </a:r>
            <a:r>
              <a:rPr lang="en-US" sz="1000" b="0" dirty="0">
                <a:solidFill>
                  <a:prstClr val="black"/>
                </a:solidFill>
              </a:rPr>
              <a:t>: </a:t>
            </a:r>
            <a:r>
              <a:rPr lang="en-US" sz="1000" b="0" i="0" kern="1200" dirty="0">
                <a:solidFill>
                  <a:schemeClr val="tx1"/>
                </a:solidFill>
                <a:effectLst/>
              </a:rPr>
              <a:t>Research at PNNL includes development of materials and batteries for stationary energy storage applications, as well battery testing, as shown in this photo. With growing national and international interest in clean, sustainable energy, stationary energy storage will be vital to adding renewables (wind and solar power, etc.) to the power grid, and perhaps even to making the smart grid a reality.</a:t>
            </a:r>
            <a:endParaRPr lang="en-US" sz="1000" b="1" dirty="0">
              <a:solidFill>
                <a:prstClr val="black"/>
              </a:solidFill>
            </a:endParaRPr>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a:p>
        </p:txBody>
      </p:sp>
    </p:spTree>
    <p:extLst>
      <p:ext uri="{BB962C8B-B14F-4D97-AF65-F5344CB8AC3E}">
        <p14:creationId xmlns:p14="http://schemas.microsoft.com/office/powerpoint/2010/main" val="739315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15</a:t>
            </a:fld>
            <a:endParaRPr lang="en-US"/>
          </a:p>
        </p:txBody>
      </p:sp>
    </p:spTree>
    <p:extLst>
      <p:ext uri="{BB962C8B-B14F-4D97-AF65-F5344CB8AC3E}">
        <p14:creationId xmlns:p14="http://schemas.microsoft.com/office/powerpoint/2010/main" val="1162758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waveform figure as a result – copy from previous slide </a:t>
            </a:r>
            <a:br>
              <a:rPr lang="en-US" dirty="0"/>
            </a:br>
            <a:r>
              <a:rPr lang="en-US" dirty="0"/>
              <a:t>replace discretize linearize with one block as iterative method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A2E2EE-E77E-244D-9907-04DF2C698C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542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23</a:t>
            </a:fld>
            <a:endParaRPr lang="en-US"/>
          </a:p>
        </p:txBody>
      </p:sp>
    </p:spTree>
    <p:extLst>
      <p:ext uri="{BB962C8B-B14F-4D97-AF65-F5344CB8AC3E}">
        <p14:creationId xmlns:p14="http://schemas.microsoft.com/office/powerpoint/2010/main" val="33042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000" dirty="0"/>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390114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MPC was first developed in the chemical industry where it is used as a supervisory controller to optimize the operation of complex multi-input and multi-output processes.</a:t>
            </a:r>
            <a:r>
              <a:rPr lang="en-US" dirty="0">
                <a:effectLst/>
              </a:rPr>
              <a:t> </a:t>
            </a:r>
          </a:p>
          <a:p>
            <a:endParaRPr lang="en-US" dirty="0">
              <a:effectLst/>
            </a:endParaRPr>
          </a:p>
          <a:p>
            <a:r>
              <a:rPr lang="en-US" dirty="0">
                <a:effectLst/>
              </a:rPr>
              <a:t>- Add a slide with MPC as optimization problem</a:t>
            </a:r>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4006488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3424711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2E2EE-E77E-244D-9907-04DF2C698C60}" type="slidenum">
              <a:rPr lang="en-US" smtClean="0"/>
              <a:t>9</a:t>
            </a:fld>
            <a:endParaRPr lang="en-US" dirty="0"/>
          </a:p>
        </p:txBody>
      </p:sp>
    </p:spTree>
    <p:extLst>
      <p:ext uri="{BB962C8B-B14F-4D97-AF65-F5344CB8AC3E}">
        <p14:creationId xmlns:p14="http://schemas.microsoft.com/office/powerpoint/2010/main" val="4203838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2E2EE-E77E-244D-9907-04DF2C698C60}" type="slidenum">
              <a:rPr lang="en-US" smtClean="0"/>
              <a:t>10</a:t>
            </a:fld>
            <a:endParaRPr lang="en-US" dirty="0"/>
          </a:p>
        </p:txBody>
      </p:sp>
    </p:spTree>
    <p:extLst>
      <p:ext uri="{BB962C8B-B14F-4D97-AF65-F5344CB8AC3E}">
        <p14:creationId xmlns:p14="http://schemas.microsoft.com/office/powerpoint/2010/main" val="1321813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0000"/>
              </a:lnSpc>
            </a:pPr>
            <a:endParaRPr lang="en-US" sz="1200" dirty="0"/>
          </a:p>
        </p:txBody>
      </p:sp>
      <p:sp>
        <p:nvSpPr>
          <p:cNvPr id="4" name="Slide Number Placeholder 3"/>
          <p:cNvSpPr>
            <a:spLocks noGrp="1"/>
          </p:cNvSpPr>
          <p:nvPr>
            <p:ph type="sldNum" sz="quarter" idx="5"/>
          </p:nvPr>
        </p:nvSpPr>
        <p:spPr/>
        <p:txBody>
          <a:bodyPr/>
          <a:lstStyle/>
          <a:p>
            <a:fld id="{710104DB-87CA-D64F-AB86-DB2520DDF5D7}" type="slidenum">
              <a:rPr lang="en-US" smtClean="0"/>
              <a:t>11</a:t>
            </a:fld>
            <a:endParaRPr lang="en-US"/>
          </a:p>
        </p:txBody>
      </p:sp>
    </p:spTree>
    <p:extLst>
      <p:ext uri="{BB962C8B-B14F-4D97-AF65-F5344CB8AC3E}">
        <p14:creationId xmlns:p14="http://schemas.microsoft.com/office/powerpoint/2010/main" val="2898732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12</a:t>
            </a:fld>
            <a:endParaRPr lang="en-US"/>
          </a:p>
        </p:txBody>
      </p:sp>
    </p:spTree>
    <p:extLst>
      <p:ext uri="{BB962C8B-B14F-4D97-AF65-F5344CB8AC3E}">
        <p14:creationId xmlns:p14="http://schemas.microsoft.com/office/powerpoint/2010/main" val="160171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13</a:t>
            </a:fld>
            <a:endParaRPr lang="en-US"/>
          </a:p>
        </p:txBody>
      </p:sp>
    </p:spTree>
    <p:extLst>
      <p:ext uri="{BB962C8B-B14F-4D97-AF65-F5344CB8AC3E}">
        <p14:creationId xmlns:p14="http://schemas.microsoft.com/office/powerpoint/2010/main" val="3219677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rgbClr val="C8722E"/>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October 26, 2021</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401"/>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28" indent="-274309">
              <a:buFont typeface="Wingdings" panose="05000000000000000000" pitchFamily="2" charset="2"/>
              <a:buChar char="§"/>
              <a:defRPr sz="2400">
                <a:latin typeface="Arial" panose="020B0604020202020204" pitchFamily="34" charset="0"/>
                <a:cs typeface="Arial" panose="020B0604020202020204" pitchFamily="34" charset="0"/>
              </a:defRPr>
            </a:lvl2pPr>
            <a:lvl3pPr marL="1371545" indent="-274309">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782" indent="-274309">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9" y="7795155"/>
            <a:ext cx="3108007" cy="434446"/>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10/26/2021</a:t>
            </a:fld>
            <a:endParaRPr lang="en-US"/>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1"/>
            <a:ext cx="12007822"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8749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10/26/2021</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10/26/2021</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10/26/2021</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10/26/2021</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10/26/2021</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10/26/2021</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10/26/2021</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rgbClr val="C8722E"/>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45"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github.com/pnnl/neuromancer" TargetMode="Externa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2011.03699"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hyperlink" Target="https://arxiv.org/abs/2004.1118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6.gif"/><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9.gif"/></Relationships>
</file>

<file path=ppt/slides/_rels/slide14.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hyperlink" Target="https://github.com/pnnl/sli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40.jpeg"/><Relationship Id="rId5" Type="http://schemas.openxmlformats.org/officeDocument/2006/relationships/image" Target="../media/image83.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jpe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jpe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88.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nnl/neuromancer" TargetMode="External"/><Relationship Id="rId7" Type="http://schemas.openxmlformats.org/officeDocument/2006/relationships/hyperlink" Target="https://arxiv.org/abs/2004.11184"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arxiv.org/abs/2011.03699" TargetMode="External"/><Relationship Id="rId5" Type="http://schemas.openxmlformats.org/officeDocument/2006/relationships/image" Target="../media/image90.png"/><Relationship Id="rId4" Type="http://schemas.openxmlformats.org/officeDocument/2006/relationships/hyperlink" Target="https://pnnl.github.io/sli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tiff"/></Relationships>
</file>

<file path=ppt/slides/_rels/slide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43.png"/><Relationship Id="rId7"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oleObject" Target="../embeddings/oleObject1.bin"/><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emf"/></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EF58-0449-9846-A5A2-D55961FE0885}"/>
              </a:ext>
            </a:extLst>
          </p:cNvPr>
          <p:cNvSpPr>
            <a:spLocks noGrp="1"/>
          </p:cNvSpPr>
          <p:nvPr>
            <p:ph type="ctrTitle"/>
          </p:nvPr>
        </p:nvSpPr>
        <p:spPr>
          <a:xfrm>
            <a:off x="1092749" y="2217813"/>
            <a:ext cx="5129699" cy="1658255"/>
          </a:xfrm>
        </p:spPr>
        <p:txBody>
          <a:bodyPr/>
          <a:lstStyle/>
          <a:p>
            <a:r>
              <a:rPr lang="en-US" sz="2800" dirty="0"/>
              <a:t>Differentiable Programming for System Identification and Control of Energy Systems</a:t>
            </a:r>
          </a:p>
        </p:txBody>
      </p:sp>
      <p:sp>
        <p:nvSpPr>
          <p:cNvPr id="3" name="Text Placeholder 2">
            <a:extLst>
              <a:ext uri="{FF2B5EF4-FFF2-40B4-BE49-F238E27FC236}">
                <a16:creationId xmlns:a16="http://schemas.microsoft.com/office/drawing/2014/main" id="{19E1D2E7-9C1F-2A4D-860E-ABC301F304F7}"/>
              </a:ext>
            </a:extLst>
          </p:cNvPr>
          <p:cNvSpPr>
            <a:spLocks noGrp="1"/>
          </p:cNvSpPr>
          <p:nvPr>
            <p:ph type="body" sz="quarter" idx="10"/>
          </p:nvPr>
        </p:nvSpPr>
        <p:spPr>
          <a:xfrm>
            <a:off x="1453662" y="5447604"/>
            <a:ext cx="4572000" cy="274320"/>
          </a:xfrm>
        </p:spPr>
        <p:txBody>
          <a:bodyPr/>
          <a:lstStyle/>
          <a:p>
            <a:r>
              <a:rPr lang="en-US" dirty="0"/>
              <a:t>Jan Drgona				</a:t>
            </a:r>
          </a:p>
        </p:txBody>
      </p:sp>
      <p:sp>
        <p:nvSpPr>
          <p:cNvPr id="4" name="Text Placeholder 3">
            <a:extLst>
              <a:ext uri="{FF2B5EF4-FFF2-40B4-BE49-F238E27FC236}">
                <a16:creationId xmlns:a16="http://schemas.microsoft.com/office/drawing/2014/main" id="{C2ABD531-C6C8-764B-9337-52D69C4E5A86}"/>
              </a:ext>
            </a:extLst>
          </p:cNvPr>
          <p:cNvSpPr>
            <a:spLocks noGrp="1"/>
          </p:cNvSpPr>
          <p:nvPr>
            <p:ph type="body" sz="quarter" idx="11"/>
          </p:nvPr>
        </p:nvSpPr>
        <p:spPr>
          <a:xfrm>
            <a:off x="1453662" y="5805648"/>
            <a:ext cx="4572000" cy="274320"/>
          </a:xfrm>
        </p:spPr>
        <p:txBody>
          <a:bodyPr/>
          <a:lstStyle/>
          <a:p>
            <a:r>
              <a:rPr lang="en-US" dirty="0"/>
              <a:t>Collaborators: Aaron Tuor, Mia Skomski, </a:t>
            </a:r>
          </a:p>
          <a:p>
            <a:r>
              <a:rPr lang="en-US" dirty="0"/>
              <a:t>Soumya Vasisht, Ethan King, Vikas Chandan,</a:t>
            </a:r>
          </a:p>
          <a:p>
            <a:r>
              <a:rPr lang="en-US" dirty="0"/>
              <a:t>Shrirang Abhyankar, Draguna Vrabie</a:t>
            </a:r>
          </a:p>
        </p:txBody>
      </p:sp>
      <p:sp>
        <p:nvSpPr>
          <p:cNvPr id="5" name="Footer Placeholder 4">
            <a:extLst>
              <a:ext uri="{FF2B5EF4-FFF2-40B4-BE49-F238E27FC236}">
                <a16:creationId xmlns:a16="http://schemas.microsoft.com/office/drawing/2014/main" id="{A9CF3C7D-4B2C-F941-9B95-90D13EB9DEF6}"/>
              </a:ext>
            </a:extLst>
          </p:cNvPr>
          <p:cNvSpPr>
            <a:spLocks noGrp="1"/>
          </p:cNvSpPr>
          <p:nvPr>
            <p:ph type="ftr" sz="quarter" idx="3"/>
          </p:nvPr>
        </p:nvSpPr>
        <p:spPr/>
        <p:txBody>
          <a:bodyPr/>
          <a:lstStyle/>
          <a:p>
            <a:r>
              <a:rPr lang="en-US"/>
              <a:t>BUSINESS SENSITIVE</a:t>
            </a:r>
          </a:p>
        </p:txBody>
      </p:sp>
      <p:pic>
        <p:nvPicPr>
          <p:cNvPr id="10" name="Picture 9" descr="Diagram&#10;&#10;Description automatically generated">
            <a:extLst>
              <a:ext uri="{FF2B5EF4-FFF2-40B4-BE49-F238E27FC236}">
                <a16:creationId xmlns:a16="http://schemas.microsoft.com/office/drawing/2014/main" id="{AEF49522-DF44-42A7-82B7-16B942C4EC8B}"/>
              </a:ext>
            </a:extLst>
          </p:cNvPr>
          <p:cNvPicPr>
            <a:picLocks noChangeAspect="1"/>
          </p:cNvPicPr>
          <p:nvPr/>
        </p:nvPicPr>
        <p:blipFill rotWithShape="1">
          <a:blip r:embed="rId2"/>
          <a:srcRect b="43644"/>
          <a:stretch/>
        </p:blipFill>
        <p:spPr>
          <a:xfrm>
            <a:off x="7553612" y="0"/>
            <a:ext cx="6474040" cy="2836688"/>
          </a:xfrm>
          <a:prstGeom prst="rect">
            <a:avLst/>
          </a:prstGeom>
        </p:spPr>
      </p:pic>
      <p:pic>
        <p:nvPicPr>
          <p:cNvPr id="11" name="Picture 10" descr="Diagram&#10;&#10;Description automatically generated">
            <a:extLst>
              <a:ext uri="{FF2B5EF4-FFF2-40B4-BE49-F238E27FC236}">
                <a16:creationId xmlns:a16="http://schemas.microsoft.com/office/drawing/2014/main" id="{AD987888-C3DD-40B2-A42F-C68819ADA6E1}"/>
              </a:ext>
            </a:extLst>
          </p:cNvPr>
          <p:cNvPicPr>
            <a:picLocks noChangeAspect="1"/>
          </p:cNvPicPr>
          <p:nvPr/>
        </p:nvPicPr>
        <p:blipFill rotWithShape="1">
          <a:blip r:embed="rId2"/>
          <a:srcRect t="57645" b="388"/>
          <a:stretch/>
        </p:blipFill>
        <p:spPr>
          <a:xfrm>
            <a:off x="6765703" y="5490519"/>
            <a:ext cx="7535327" cy="2458674"/>
          </a:xfrm>
          <a:prstGeom prst="rect">
            <a:avLst/>
          </a:prstGeom>
        </p:spPr>
      </p:pic>
      <p:sp>
        <p:nvSpPr>
          <p:cNvPr id="8" name="Text Placeholder 3">
            <a:extLst>
              <a:ext uri="{FF2B5EF4-FFF2-40B4-BE49-F238E27FC236}">
                <a16:creationId xmlns:a16="http://schemas.microsoft.com/office/drawing/2014/main" id="{33F60979-F64F-4447-B32B-860CD24F32E3}"/>
              </a:ext>
            </a:extLst>
          </p:cNvPr>
          <p:cNvSpPr txBox="1">
            <a:spLocks/>
          </p:cNvSpPr>
          <p:nvPr/>
        </p:nvSpPr>
        <p:spPr>
          <a:xfrm>
            <a:off x="1304194" y="4524676"/>
            <a:ext cx="4572000" cy="274320"/>
          </a:xfrm>
          <a:prstGeom prst="rect">
            <a:avLst/>
          </a:prstGeom>
        </p:spPr>
        <p:txBody>
          <a:bodyPr wrap="none" lIns="0" tIns="0" rIns="0" bIns="0">
            <a:noAutofit/>
          </a:bodyPr>
          <a:lstStyle>
            <a:lvl1pPr marL="0" indent="0" algn="r" defTabSz="1097280" rtl="0" eaLnBrk="1" latinLnBrk="0" hangingPunct="1">
              <a:lnSpc>
                <a:spcPct val="90000"/>
              </a:lnSpc>
              <a:spcBef>
                <a:spcPts val="1200"/>
              </a:spcBef>
              <a:buFont typeface="Arial" panose="020B0604020202020204" pitchFamily="34" charset="0"/>
              <a:buNone/>
              <a:defRPr sz="1600" kern="1200">
                <a:solidFill>
                  <a:srgbClr val="616265"/>
                </a:solidFill>
                <a:latin typeface="Arial" panose="020B0604020202020204" pitchFamily="34" charset="0"/>
                <a:ea typeface="+mn-ea"/>
                <a:cs typeface="Arial" panose="020B0604020202020204" pitchFamily="34" charset="0"/>
              </a:defRPr>
            </a:lvl1pPr>
            <a:lvl2pPr marL="548640"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097280"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64592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194560"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Invited Talk at Pennsylvania State University</a:t>
            </a:r>
          </a:p>
          <a:p>
            <a:r>
              <a:rPr lang="en-US" dirty="0"/>
              <a:t>26</a:t>
            </a:r>
            <a:r>
              <a:rPr lang="en-US" baseline="30000" dirty="0"/>
              <a:t>th</a:t>
            </a:r>
            <a:r>
              <a:rPr lang="en-US" dirty="0"/>
              <a:t> of October 2021</a:t>
            </a:r>
          </a:p>
        </p:txBody>
      </p:sp>
    </p:spTree>
    <p:extLst>
      <p:ext uri="{BB962C8B-B14F-4D97-AF65-F5344CB8AC3E}">
        <p14:creationId xmlns:p14="http://schemas.microsoft.com/office/powerpoint/2010/main" val="33526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FD97D-AD65-A14D-A584-DF7F474A1613}"/>
              </a:ext>
            </a:extLst>
          </p:cNvPr>
          <p:cNvSpPr>
            <a:spLocks noGrp="1"/>
          </p:cNvSpPr>
          <p:nvPr>
            <p:ph type="title"/>
          </p:nvPr>
        </p:nvSpPr>
        <p:spPr>
          <a:xfrm>
            <a:off x="3112472" y="270935"/>
            <a:ext cx="11277600" cy="1106527"/>
          </a:xfrm>
        </p:spPr>
        <p:txBody>
          <a:bodyPr>
            <a:noAutofit/>
          </a:bodyPr>
          <a:lstStyle/>
          <a:p>
            <a:r>
              <a:rPr lang="en-US" sz="3200" dirty="0" err="1"/>
              <a:t>NeuroMANCER</a:t>
            </a:r>
            <a:r>
              <a:rPr lang="en-US" sz="3200" dirty="0"/>
              <a:t>: Differentiable Programming Framework</a:t>
            </a:r>
          </a:p>
        </p:txBody>
      </p:sp>
      <p:sp>
        <p:nvSpPr>
          <p:cNvPr id="19" name="Content Placeholder 2">
            <a:extLst>
              <a:ext uri="{FF2B5EF4-FFF2-40B4-BE49-F238E27FC236}">
                <a16:creationId xmlns:a16="http://schemas.microsoft.com/office/drawing/2014/main" id="{AE5AA082-BA78-DC4B-B0D6-B5C472B5BA3F}"/>
              </a:ext>
            </a:extLst>
          </p:cNvPr>
          <p:cNvSpPr txBox="1">
            <a:spLocks/>
          </p:cNvSpPr>
          <p:nvPr/>
        </p:nvSpPr>
        <p:spPr>
          <a:xfrm>
            <a:off x="1269145" y="1594486"/>
            <a:ext cx="12961206" cy="6177914"/>
          </a:xfrm>
          <a:prstGeom prst="rect">
            <a:avLst/>
          </a:prstGeom>
        </p:spPr>
        <p:txBody>
          <a:bodyPr vert="horz" lIns="109728" tIns="54864" rIns="109728" bIns="54864" rtlCol="0">
            <a:normAutofit/>
          </a:bodyPr>
          <a:lstStyle>
            <a:lvl1pPr marL="228600" indent="-228600" algn="l" defTabSz="685800" rtl="0" eaLnBrk="1" latinLnBrk="0" hangingPunct="1">
              <a:lnSpc>
                <a:spcPct val="110000"/>
              </a:lnSpc>
              <a:spcBef>
                <a:spcPts val="750"/>
              </a:spcBef>
              <a:buClr>
                <a:schemeClr val="tx2"/>
              </a:buClr>
              <a:buSzPct val="132000"/>
              <a:buFont typeface="Arial" panose="020B0604020202020204" pitchFamily="34" charset="0"/>
              <a:buChar char="•"/>
              <a:defRPr sz="2400" kern="1200">
                <a:solidFill>
                  <a:schemeClr val="tx1">
                    <a:lumMod val="50000"/>
                  </a:schemeClr>
                </a:solidFill>
                <a:latin typeface="+mn-lt"/>
                <a:ea typeface="+mn-ea"/>
                <a:cs typeface="+mn-cs"/>
              </a:defRPr>
            </a:lvl1pPr>
            <a:lvl2pPr marL="6858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2000" kern="1200">
                <a:solidFill>
                  <a:schemeClr val="tx1">
                    <a:lumMod val="50000"/>
                  </a:schemeClr>
                </a:solidFill>
                <a:latin typeface="+mn-lt"/>
                <a:ea typeface="+mn-ea"/>
                <a:cs typeface="+mn-cs"/>
              </a:defRPr>
            </a:lvl2pPr>
            <a:lvl3pPr marL="11430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600" kern="1200">
                <a:solidFill>
                  <a:schemeClr val="tx1">
                    <a:lumMod val="50000"/>
                  </a:schemeClr>
                </a:solidFill>
                <a:latin typeface="+mn-lt"/>
                <a:ea typeface="+mn-ea"/>
                <a:cs typeface="+mn-cs"/>
              </a:defRPr>
            </a:lvl3pPr>
            <a:lvl4pPr marL="16002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4pPr>
            <a:lvl5pPr marL="2057400" indent="-228600" algn="l" defTabSz="685800" rtl="0" eaLnBrk="1" latinLnBrk="0" hangingPunct="1">
              <a:lnSpc>
                <a:spcPct val="110000"/>
              </a:lnSpc>
              <a:spcBef>
                <a:spcPts val="375"/>
              </a:spcBef>
              <a:buClr>
                <a:schemeClr val="tx2"/>
              </a:buClr>
              <a:buSzPct val="132000"/>
              <a:buFont typeface="Arial" panose="020B0604020202020204" pitchFamily="34" charset="0"/>
              <a:buChar char="•"/>
              <a:defRPr sz="1400" kern="1200">
                <a:solidFill>
                  <a:schemeClr val="tx1">
                    <a:lumMod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880" dirty="0"/>
          </a:p>
        </p:txBody>
      </p:sp>
      <p:sp>
        <p:nvSpPr>
          <p:cNvPr id="16" name="Rectangle 15">
            <a:extLst>
              <a:ext uri="{FF2B5EF4-FFF2-40B4-BE49-F238E27FC236}">
                <a16:creationId xmlns:a16="http://schemas.microsoft.com/office/drawing/2014/main" id="{89FE61DF-2CCE-4885-BA1C-68EAE51CD941}"/>
              </a:ext>
            </a:extLst>
          </p:cNvPr>
          <p:cNvSpPr/>
          <p:nvPr/>
        </p:nvSpPr>
        <p:spPr>
          <a:xfrm>
            <a:off x="9192204" y="2903279"/>
            <a:ext cx="4812536" cy="400110"/>
          </a:xfrm>
          <a:prstGeom prst="rect">
            <a:avLst/>
          </a:prstGeom>
        </p:spPr>
        <p:txBody>
          <a:bodyPr wrap="none">
            <a:spAutoFit/>
          </a:bodyPr>
          <a:lstStyle/>
          <a:p>
            <a:pPr algn="ctr"/>
            <a:r>
              <a:rPr lang="en-US" sz="2000" dirty="0"/>
              <a:t>Parametric solution of quadratic program</a:t>
            </a:r>
          </a:p>
        </p:txBody>
      </p:sp>
      <p:sp>
        <p:nvSpPr>
          <p:cNvPr id="23" name="Rectangle 6">
            <a:extLst>
              <a:ext uri="{FF2B5EF4-FFF2-40B4-BE49-F238E27FC236}">
                <a16:creationId xmlns:a16="http://schemas.microsoft.com/office/drawing/2014/main" id="{46094232-9A79-4D0A-A629-34D5D3B49EC3}"/>
              </a:ext>
            </a:extLst>
          </p:cNvPr>
          <p:cNvSpPr>
            <a:spLocks noChangeArrowheads="1"/>
          </p:cNvSpPr>
          <p:nvPr/>
        </p:nvSpPr>
        <p:spPr bwMode="auto">
          <a:xfrm>
            <a:off x="960125" y="3515450"/>
            <a:ext cx="7782334" cy="58723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eaLnBrk="0" fontAlgn="base" hangingPunct="0">
              <a:spcBef>
                <a:spcPct val="0"/>
              </a:spcBef>
              <a:spcAft>
                <a:spcPct val="0"/>
              </a:spcAft>
            </a:pPr>
            <a:r>
              <a:rPr lang="en-US" altLang="en-US" sz="1680" dirty="0" err="1">
                <a:solidFill>
                  <a:srgbClr val="A9B7C6"/>
                </a:solidFill>
                <a:latin typeface="Consolas" panose="020B0609020204030204" pitchFamily="49" charset="0"/>
              </a:rPr>
              <a:t>train_data,dev_data,test_data</a:t>
            </a:r>
            <a:r>
              <a:rPr lang="en-US" altLang="en-US" sz="1680" dirty="0">
                <a:solidFill>
                  <a:srgbClr val="A9B7C6"/>
                </a:solidFill>
                <a:latin typeface="Consolas" panose="020B0609020204030204" pitchFamily="49" charset="0"/>
              </a:rPr>
              <a:t> = </a:t>
            </a:r>
            <a:r>
              <a:rPr lang="en-US" altLang="en-US" sz="1680" dirty="0" err="1">
                <a:solidFill>
                  <a:srgbClr val="A9B7C6"/>
                </a:solidFill>
                <a:latin typeface="Consolas" panose="020B0609020204030204" pitchFamily="49" charset="0"/>
              </a:rPr>
              <a:t>get_dataloaders</a:t>
            </a:r>
            <a:r>
              <a:rPr lang="en-US" altLang="en-US" sz="1680" dirty="0">
                <a:solidFill>
                  <a:srgbClr val="A9B7C6"/>
                </a:solidFill>
                <a:latin typeface="Consolas" panose="020B0609020204030204" pitchFamily="49" charset="0"/>
              </a:rPr>
              <a:t>(samples)</a:t>
            </a:r>
          </a:p>
          <a:p>
            <a:pPr eaLnBrk="0" fontAlgn="base" hangingPunct="0">
              <a:spcBef>
                <a:spcPct val="0"/>
              </a:spcBef>
              <a:spcAft>
                <a:spcPct val="0"/>
              </a:spcAft>
            </a:pPr>
            <a:r>
              <a:rPr lang="en-US" altLang="en-US" sz="1680" dirty="0">
                <a:solidFill>
                  <a:srgbClr val="A9B7C6"/>
                </a:solidFill>
                <a:latin typeface="Consolas" panose="020B0609020204030204" pitchFamily="49" charset="0"/>
              </a:rPr>
              <a:t>map = </a:t>
            </a:r>
            <a:r>
              <a:rPr lang="en-US" altLang="en-US" sz="1680" dirty="0" err="1">
                <a:solidFill>
                  <a:srgbClr val="A9B7C6"/>
                </a:solidFill>
                <a:latin typeface="Consolas" panose="020B0609020204030204" pitchFamily="49" charset="0"/>
              </a:rPr>
              <a:t>policies.MLPPolicy</a:t>
            </a:r>
            <a:r>
              <a:rPr lang="en-US" altLang="en-US" sz="1680" dirty="0">
                <a:solidFill>
                  <a:srgbClr val="A9B7C6"/>
                </a:solidFill>
                <a:latin typeface="Consolas" panose="020B0609020204030204" pitchFamily="49" charset="0"/>
              </a:rPr>
              <a:t>({**dims}</a:t>
            </a:r>
            <a:r>
              <a:rPr lang="en-US" altLang="en-US" sz="1680" dirty="0">
                <a:solidFill>
                  <a:srgbClr val="CC7832"/>
                </a:solidFill>
                <a:latin typeface="Consolas" panose="020B0609020204030204" pitchFamily="49" charset="0"/>
              </a:rPr>
              <a:t>,</a:t>
            </a:r>
            <a:r>
              <a:rPr lang="en-US" altLang="en-US" sz="1680" dirty="0" err="1">
                <a:solidFill>
                  <a:srgbClr val="AA4926"/>
                </a:solidFill>
                <a:latin typeface="Consolas" panose="020B0609020204030204" pitchFamily="49" charset="0"/>
              </a:rPr>
              <a:t>input_keys</a:t>
            </a:r>
            <a:r>
              <a:rPr lang="en-US" altLang="en-US" sz="1680" dirty="0">
                <a:solidFill>
                  <a:srgbClr val="A9B7C6"/>
                </a:solidFill>
                <a:latin typeface="Consolas" panose="020B0609020204030204" pitchFamily="49" charset="0"/>
              </a:rPr>
              <a:t>=[</a:t>
            </a:r>
            <a:r>
              <a:rPr lang="en-US" altLang="en-US" sz="1680" dirty="0">
                <a:solidFill>
                  <a:srgbClr val="6A8759"/>
                </a:solidFill>
                <a:latin typeface="Consolas" panose="020B0609020204030204" pitchFamily="49" charset="0"/>
              </a:rPr>
              <a:t>"p”</a:t>
            </a:r>
            <a:r>
              <a:rPr lang="en-US" altLang="en-US" sz="1680" dirty="0">
                <a:solidFill>
                  <a:srgbClr val="A9B7C6"/>
                </a:solidFill>
                <a:latin typeface="Consolas" panose="020B0609020204030204" pitchFamily="49" charset="0"/>
              </a:rPr>
              <a:t>]</a:t>
            </a:r>
            <a:r>
              <a:rPr lang="en-US" altLang="en-US" sz="1680" dirty="0">
                <a:solidFill>
                  <a:srgbClr val="CC7832"/>
                </a:solidFill>
                <a:latin typeface="Consolas" panose="020B0609020204030204" pitchFamily="49" charset="0"/>
              </a:rPr>
              <a:t>,</a:t>
            </a:r>
            <a:r>
              <a:rPr lang="en-US" altLang="en-US" sz="1680" dirty="0">
                <a:solidFill>
                  <a:srgbClr val="AA4926"/>
                </a:solidFill>
                <a:latin typeface="Consolas" panose="020B0609020204030204" pitchFamily="49" charset="0"/>
              </a:rPr>
              <a:t>name</a:t>
            </a:r>
            <a:r>
              <a:rPr lang="en-US" altLang="en-US" sz="1680" dirty="0">
                <a:solidFill>
                  <a:srgbClr val="A9B7C6"/>
                </a:solidFill>
                <a:latin typeface="Consolas" panose="020B0609020204030204" pitchFamily="49" charset="0"/>
              </a:rPr>
              <a:t>=</a:t>
            </a:r>
            <a:r>
              <a:rPr lang="en-US" altLang="en-US" sz="1680" dirty="0">
                <a:solidFill>
                  <a:srgbClr val="6A8759"/>
                </a:solidFill>
                <a:latin typeface="Consolas" panose="020B0609020204030204" pitchFamily="49" charset="0"/>
              </a:rPr>
              <a:t>'map'</a:t>
            </a:r>
            <a:r>
              <a:rPr lang="en-US" altLang="en-US" sz="1680" dirty="0">
                <a:solidFill>
                  <a:srgbClr val="A9B7C6"/>
                </a:solidFill>
                <a:latin typeface="Consolas" panose="020B0609020204030204" pitchFamily="49" charset="0"/>
              </a:rPr>
              <a:t>)</a:t>
            </a:r>
            <a:endParaRPr lang="en-US" altLang="en-US" sz="1680" dirty="0">
              <a:latin typeface="Arial" panose="020B0604020202020204" pitchFamily="34" charset="0"/>
            </a:endParaRPr>
          </a:p>
          <a:p>
            <a:pPr eaLnBrk="0" fontAlgn="base" hangingPunct="0">
              <a:spcBef>
                <a:spcPct val="0"/>
              </a:spcBef>
              <a:spcAft>
                <a:spcPct val="0"/>
              </a:spcAft>
            </a:pPr>
            <a:r>
              <a:rPr lang="en-US" altLang="en-US" sz="1680" dirty="0">
                <a:solidFill>
                  <a:srgbClr val="A9B7C6"/>
                </a:solidFill>
                <a:latin typeface="Consolas" panose="020B0609020204030204" pitchFamily="49" charset="0"/>
              </a:rPr>
              <a:t>x = Variable(</a:t>
            </a:r>
            <a:r>
              <a:rPr lang="en-US" altLang="en-US" sz="1680" dirty="0" err="1">
                <a:solidFill>
                  <a:srgbClr val="6A8759"/>
                </a:solidFill>
                <a:latin typeface="Consolas" panose="020B0609020204030204" pitchFamily="49" charset="0"/>
              </a:rPr>
              <a:t>f"U_pred</a:t>
            </a:r>
            <a:r>
              <a:rPr lang="en-US" altLang="en-US" sz="1680" dirty="0">
                <a:solidFill>
                  <a:srgbClr val="6A8759"/>
                </a:solidFill>
                <a:latin typeface="Consolas" panose="020B0609020204030204" pitchFamily="49" charset="0"/>
              </a:rPr>
              <a:t>_</a:t>
            </a:r>
            <a:r>
              <a:rPr lang="en-US" altLang="en-US" sz="1680" dirty="0">
                <a:solidFill>
                  <a:srgbClr val="CC7832"/>
                </a:solidFill>
                <a:latin typeface="Consolas" panose="020B0609020204030204" pitchFamily="49" charset="0"/>
              </a:rPr>
              <a:t>{</a:t>
            </a:r>
            <a:r>
              <a:rPr lang="en-US" altLang="en-US" sz="1680" dirty="0">
                <a:solidFill>
                  <a:srgbClr val="A9B7C6"/>
                </a:solidFill>
                <a:latin typeface="Consolas" panose="020B0609020204030204" pitchFamily="49" charset="0"/>
              </a:rPr>
              <a:t>map.name</a:t>
            </a:r>
            <a:r>
              <a:rPr lang="en-US" altLang="en-US" sz="1680" dirty="0">
                <a:solidFill>
                  <a:srgbClr val="CC7832"/>
                </a:solidFill>
                <a:latin typeface="Consolas" panose="020B0609020204030204" pitchFamily="49" charset="0"/>
              </a:rPr>
              <a:t>}</a:t>
            </a:r>
            <a:r>
              <a:rPr lang="en-US" altLang="en-US" sz="1680" dirty="0">
                <a:solidFill>
                  <a:srgbClr val="6A8759"/>
                </a:solidFill>
                <a:latin typeface="Consolas" panose="020B0609020204030204" pitchFamily="49" charset="0"/>
              </a:rPr>
              <a:t>"</a:t>
            </a:r>
            <a:r>
              <a:rPr lang="en-US" altLang="en-US" sz="1680" dirty="0">
                <a:solidFill>
                  <a:srgbClr val="CC7832"/>
                </a:solidFill>
                <a:latin typeface="Consolas" panose="020B0609020204030204" pitchFamily="49" charset="0"/>
              </a:rPr>
              <a:t>, </a:t>
            </a:r>
            <a:r>
              <a:rPr lang="en-US" altLang="en-US" sz="1680" dirty="0">
                <a:solidFill>
                  <a:srgbClr val="AA4926"/>
                </a:solidFill>
                <a:latin typeface="Consolas" panose="020B0609020204030204" pitchFamily="49" charset="0"/>
              </a:rPr>
              <a:t>name</a:t>
            </a:r>
            <a:r>
              <a:rPr lang="en-US" altLang="en-US" sz="1680" dirty="0">
                <a:solidFill>
                  <a:srgbClr val="A9B7C6"/>
                </a:solidFill>
                <a:latin typeface="Consolas" panose="020B0609020204030204" pitchFamily="49" charset="0"/>
              </a:rPr>
              <a:t>=</a:t>
            </a:r>
            <a:r>
              <a:rPr lang="en-US" altLang="en-US" sz="1680" dirty="0">
                <a:solidFill>
                  <a:srgbClr val="6A8759"/>
                </a:solidFill>
                <a:latin typeface="Consolas" panose="020B0609020204030204" pitchFamily="49" charset="0"/>
              </a:rPr>
              <a:t>'x'</a:t>
            </a:r>
            <a:r>
              <a:rPr lang="en-US" altLang="en-US" sz="1680" dirty="0">
                <a:solidFill>
                  <a:srgbClr val="A9B7C6"/>
                </a:solidFill>
                <a:latin typeface="Consolas" panose="020B0609020204030204" pitchFamily="49" charset="0"/>
              </a:rPr>
              <a:t>)[:</a:t>
            </a:r>
            <a:r>
              <a:rPr lang="en-US" altLang="en-US" sz="1680" dirty="0">
                <a:solidFill>
                  <a:srgbClr val="CC7832"/>
                </a:solidFill>
                <a:latin typeface="Consolas" panose="020B0609020204030204" pitchFamily="49" charset="0"/>
              </a:rPr>
              <a:t>, </a:t>
            </a:r>
            <a:r>
              <a:rPr lang="en-US" altLang="en-US" sz="1680" dirty="0">
                <a:solidFill>
                  <a:srgbClr val="A9B7C6"/>
                </a:solidFill>
                <a:latin typeface="Consolas" panose="020B0609020204030204" pitchFamily="49" charset="0"/>
              </a:rPr>
              <a:t>:</a:t>
            </a:r>
            <a:r>
              <a:rPr lang="en-US" altLang="en-US" sz="1680" dirty="0">
                <a:solidFill>
                  <a:srgbClr val="CC7832"/>
                </a:solidFill>
                <a:latin typeface="Consolas" panose="020B0609020204030204" pitchFamily="49" charset="0"/>
              </a:rPr>
              <a:t>, </a:t>
            </a:r>
            <a:r>
              <a:rPr lang="en-US" altLang="en-US" sz="1680" dirty="0">
                <a:solidFill>
                  <a:srgbClr val="A9B7C6"/>
                </a:solidFill>
                <a:latin typeface="Consolas" panose="020B0609020204030204" pitchFamily="49" charset="0"/>
              </a:rPr>
              <a:t>[</a:t>
            </a:r>
            <a:r>
              <a:rPr lang="en-US" altLang="en-US" sz="1680" dirty="0">
                <a:solidFill>
                  <a:srgbClr val="6897BB"/>
                </a:solidFill>
                <a:latin typeface="Consolas" panose="020B0609020204030204" pitchFamily="49" charset="0"/>
              </a:rPr>
              <a:t>0</a:t>
            </a:r>
            <a:r>
              <a:rPr lang="en-US" altLang="en-US" sz="1680" dirty="0">
                <a:solidFill>
                  <a:srgbClr val="A9B7C6"/>
                </a:solidFill>
                <a:latin typeface="Consolas" panose="020B0609020204030204" pitchFamily="49" charset="0"/>
              </a:rPr>
              <a:t>]]</a:t>
            </a:r>
            <a:endParaRPr lang="en-US" altLang="en-US" sz="1680" dirty="0">
              <a:latin typeface="Arial" panose="020B0604020202020204" pitchFamily="34" charset="0"/>
            </a:endParaRPr>
          </a:p>
          <a:p>
            <a:pPr eaLnBrk="0" fontAlgn="base" hangingPunct="0">
              <a:spcBef>
                <a:spcPct val="0"/>
              </a:spcBef>
              <a:spcAft>
                <a:spcPct val="0"/>
              </a:spcAft>
            </a:pPr>
            <a:r>
              <a:rPr lang="en-US" altLang="en-US" sz="1680" dirty="0">
                <a:solidFill>
                  <a:srgbClr val="A9B7C6"/>
                </a:solidFill>
                <a:latin typeface="Consolas" panose="020B0609020204030204" pitchFamily="49" charset="0"/>
              </a:rPr>
              <a:t>y = Variable(</a:t>
            </a:r>
            <a:r>
              <a:rPr lang="en-US" altLang="en-US" sz="1680" dirty="0" err="1">
                <a:solidFill>
                  <a:srgbClr val="6A8759"/>
                </a:solidFill>
                <a:latin typeface="Consolas" panose="020B0609020204030204" pitchFamily="49" charset="0"/>
              </a:rPr>
              <a:t>f"U_pred</a:t>
            </a:r>
            <a:r>
              <a:rPr lang="en-US" altLang="en-US" sz="1680" dirty="0">
                <a:solidFill>
                  <a:srgbClr val="6A8759"/>
                </a:solidFill>
                <a:latin typeface="Consolas" panose="020B0609020204030204" pitchFamily="49" charset="0"/>
              </a:rPr>
              <a:t>_</a:t>
            </a:r>
            <a:r>
              <a:rPr lang="en-US" altLang="en-US" sz="1680" dirty="0">
                <a:solidFill>
                  <a:srgbClr val="CC7832"/>
                </a:solidFill>
                <a:latin typeface="Consolas" panose="020B0609020204030204" pitchFamily="49" charset="0"/>
              </a:rPr>
              <a:t>{</a:t>
            </a:r>
            <a:r>
              <a:rPr lang="en-US" altLang="en-US" sz="1680" dirty="0">
                <a:solidFill>
                  <a:srgbClr val="A9B7C6"/>
                </a:solidFill>
                <a:latin typeface="Consolas" panose="020B0609020204030204" pitchFamily="49" charset="0"/>
              </a:rPr>
              <a:t>map.name</a:t>
            </a:r>
            <a:r>
              <a:rPr lang="en-US" altLang="en-US" sz="1680" dirty="0">
                <a:solidFill>
                  <a:srgbClr val="CC7832"/>
                </a:solidFill>
                <a:latin typeface="Consolas" panose="020B0609020204030204" pitchFamily="49" charset="0"/>
              </a:rPr>
              <a:t>}</a:t>
            </a:r>
            <a:r>
              <a:rPr lang="en-US" altLang="en-US" sz="1680" dirty="0">
                <a:solidFill>
                  <a:srgbClr val="6A8759"/>
                </a:solidFill>
                <a:latin typeface="Consolas" panose="020B0609020204030204" pitchFamily="49" charset="0"/>
              </a:rPr>
              <a:t>"</a:t>
            </a:r>
            <a:r>
              <a:rPr lang="en-US" altLang="en-US" sz="1680" dirty="0">
                <a:solidFill>
                  <a:srgbClr val="CC7832"/>
                </a:solidFill>
                <a:latin typeface="Consolas" panose="020B0609020204030204" pitchFamily="49" charset="0"/>
              </a:rPr>
              <a:t>, </a:t>
            </a:r>
            <a:r>
              <a:rPr lang="en-US" altLang="en-US" sz="1680" dirty="0">
                <a:solidFill>
                  <a:srgbClr val="AA4926"/>
                </a:solidFill>
                <a:latin typeface="Consolas" panose="020B0609020204030204" pitchFamily="49" charset="0"/>
              </a:rPr>
              <a:t>name</a:t>
            </a:r>
            <a:r>
              <a:rPr lang="en-US" altLang="en-US" sz="1680" dirty="0">
                <a:solidFill>
                  <a:srgbClr val="A9B7C6"/>
                </a:solidFill>
                <a:latin typeface="Consolas" panose="020B0609020204030204" pitchFamily="49" charset="0"/>
              </a:rPr>
              <a:t>=</a:t>
            </a:r>
            <a:r>
              <a:rPr lang="en-US" altLang="en-US" sz="1680" dirty="0">
                <a:solidFill>
                  <a:srgbClr val="6A8759"/>
                </a:solidFill>
                <a:latin typeface="Consolas" panose="020B0609020204030204" pitchFamily="49" charset="0"/>
              </a:rPr>
              <a:t>'y'</a:t>
            </a:r>
            <a:r>
              <a:rPr lang="en-US" altLang="en-US" sz="1680" dirty="0">
                <a:solidFill>
                  <a:srgbClr val="A9B7C6"/>
                </a:solidFill>
                <a:latin typeface="Consolas" panose="020B0609020204030204" pitchFamily="49" charset="0"/>
              </a:rPr>
              <a:t>)[:</a:t>
            </a:r>
            <a:r>
              <a:rPr lang="en-US" altLang="en-US" sz="1680" dirty="0">
                <a:solidFill>
                  <a:srgbClr val="CC7832"/>
                </a:solidFill>
                <a:latin typeface="Consolas" panose="020B0609020204030204" pitchFamily="49" charset="0"/>
              </a:rPr>
              <a:t>, </a:t>
            </a:r>
            <a:r>
              <a:rPr lang="en-US" altLang="en-US" sz="1680" dirty="0">
                <a:solidFill>
                  <a:srgbClr val="A9B7C6"/>
                </a:solidFill>
                <a:latin typeface="Consolas" panose="020B0609020204030204" pitchFamily="49" charset="0"/>
              </a:rPr>
              <a:t>:</a:t>
            </a:r>
            <a:r>
              <a:rPr lang="en-US" altLang="en-US" sz="1680" dirty="0">
                <a:solidFill>
                  <a:srgbClr val="CC7832"/>
                </a:solidFill>
                <a:latin typeface="Consolas" panose="020B0609020204030204" pitchFamily="49" charset="0"/>
              </a:rPr>
              <a:t>, </a:t>
            </a:r>
            <a:r>
              <a:rPr lang="en-US" altLang="en-US" sz="1680" dirty="0">
                <a:solidFill>
                  <a:srgbClr val="A9B7C6"/>
                </a:solidFill>
                <a:latin typeface="Consolas" panose="020B0609020204030204" pitchFamily="49" charset="0"/>
              </a:rPr>
              <a:t>[</a:t>
            </a:r>
            <a:r>
              <a:rPr lang="en-US" altLang="en-US" sz="1680" dirty="0">
                <a:solidFill>
                  <a:srgbClr val="6897BB"/>
                </a:solidFill>
                <a:latin typeface="Consolas" panose="020B0609020204030204" pitchFamily="49" charset="0"/>
              </a:rPr>
              <a:t>1</a:t>
            </a:r>
            <a:r>
              <a:rPr lang="en-US" altLang="en-US" sz="1680" dirty="0">
                <a:solidFill>
                  <a:srgbClr val="A9B7C6"/>
                </a:solidFill>
                <a:latin typeface="Consolas" panose="020B0609020204030204" pitchFamily="49" charset="0"/>
              </a:rPr>
              <a:t>]]</a:t>
            </a:r>
          </a:p>
          <a:p>
            <a:pPr eaLnBrk="0" fontAlgn="base" hangingPunct="0">
              <a:spcBef>
                <a:spcPct val="0"/>
              </a:spcBef>
              <a:spcAft>
                <a:spcPct val="0"/>
              </a:spcAft>
            </a:pPr>
            <a:r>
              <a:rPr lang="en-US" altLang="en-US" sz="1680" dirty="0">
                <a:solidFill>
                  <a:srgbClr val="A9B7C6"/>
                </a:solidFill>
                <a:latin typeface="Consolas" panose="020B0609020204030204" pitchFamily="49" charset="0"/>
              </a:rPr>
              <a:t>p1 = Variable(</a:t>
            </a:r>
            <a:r>
              <a:rPr lang="en-US" altLang="en-US" sz="1680" dirty="0">
                <a:solidFill>
                  <a:srgbClr val="6A8759"/>
                </a:solidFill>
                <a:latin typeface="Consolas" panose="020B0609020204030204" pitchFamily="49" charset="0"/>
              </a:rPr>
              <a:t>'p1'</a:t>
            </a:r>
            <a:r>
              <a:rPr lang="en-US" altLang="en-US" sz="1680" dirty="0">
                <a:solidFill>
                  <a:srgbClr val="A9B7C6"/>
                </a:solidFill>
                <a:latin typeface="Consolas" panose="020B0609020204030204" pitchFamily="49" charset="0"/>
              </a:rPr>
              <a:t>)</a:t>
            </a:r>
            <a:br>
              <a:rPr lang="en-US" altLang="en-US" sz="1680" dirty="0">
                <a:solidFill>
                  <a:srgbClr val="A9B7C6"/>
                </a:solidFill>
                <a:latin typeface="Consolas" panose="020B0609020204030204" pitchFamily="49" charset="0"/>
              </a:rPr>
            </a:br>
            <a:r>
              <a:rPr lang="en-US" altLang="en-US" sz="1680" dirty="0">
                <a:solidFill>
                  <a:srgbClr val="A9B7C6"/>
                </a:solidFill>
                <a:latin typeface="Consolas" panose="020B0609020204030204" pitchFamily="49" charset="0"/>
              </a:rPr>
              <a:t>f = x ** </a:t>
            </a:r>
            <a:r>
              <a:rPr lang="en-US" altLang="en-US" sz="1680" dirty="0">
                <a:solidFill>
                  <a:srgbClr val="6897BB"/>
                </a:solidFill>
                <a:latin typeface="Consolas" panose="020B0609020204030204" pitchFamily="49" charset="0"/>
              </a:rPr>
              <a:t>2 </a:t>
            </a:r>
            <a:r>
              <a:rPr lang="en-US" altLang="en-US" sz="1680" dirty="0">
                <a:solidFill>
                  <a:srgbClr val="A9B7C6"/>
                </a:solidFill>
                <a:latin typeface="Consolas" panose="020B0609020204030204" pitchFamily="49" charset="0"/>
              </a:rPr>
              <a:t>+ y ** </a:t>
            </a:r>
            <a:r>
              <a:rPr lang="en-US" altLang="en-US" sz="1680" dirty="0">
                <a:solidFill>
                  <a:srgbClr val="6897BB"/>
                </a:solidFill>
                <a:latin typeface="Consolas" panose="020B0609020204030204" pitchFamily="49" charset="0"/>
              </a:rPr>
              <a:t>2</a:t>
            </a:r>
            <a:br>
              <a:rPr lang="en-US" altLang="en-US" sz="1680" dirty="0">
                <a:solidFill>
                  <a:srgbClr val="6897BB"/>
                </a:solidFill>
                <a:latin typeface="Consolas" panose="020B0609020204030204" pitchFamily="49" charset="0"/>
              </a:rPr>
            </a:br>
            <a:r>
              <a:rPr lang="en-US" altLang="en-US" sz="1680" dirty="0">
                <a:solidFill>
                  <a:srgbClr val="A9B7C6"/>
                </a:solidFill>
                <a:latin typeface="Consolas" panose="020B0609020204030204" pitchFamily="49" charset="0"/>
              </a:rPr>
              <a:t>obj = </a:t>
            </a:r>
            <a:r>
              <a:rPr lang="en-US" altLang="en-US" sz="1680" dirty="0" err="1">
                <a:solidFill>
                  <a:srgbClr val="A9B7C6"/>
                </a:solidFill>
                <a:latin typeface="Consolas" panose="020B0609020204030204" pitchFamily="49" charset="0"/>
              </a:rPr>
              <a:t>f.minimize</a:t>
            </a:r>
            <a:r>
              <a:rPr lang="en-US" altLang="en-US" sz="1680" dirty="0">
                <a:solidFill>
                  <a:srgbClr val="A9B7C6"/>
                </a:solidFill>
                <a:latin typeface="Consolas" panose="020B0609020204030204" pitchFamily="49" charset="0"/>
              </a:rPr>
              <a:t>(</a:t>
            </a:r>
            <a:r>
              <a:rPr lang="en-US" altLang="en-US" sz="1680" dirty="0">
                <a:solidFill>
                  <a:srgbClr val="AA4926"/>
                </a:solidFill>
                <a:latin typeface="Consolas" panose="020B0609020204030204" pitchFamily="49" charset="0"/>
              </a:rPr>
              <a:t>weight</a:t>
            </a:r>
            <a:r>
              <a:rPr lang="en-US" altLang="en-US" sz="1680" dirty="0">
                <a:solidFill>
                  <a:srgbClr val="A9B7C6"/>
                </a:solidFill>
                <a:latin typeface="Consolas" panose="020B0609020204030204" pitchFamily="49" charset="0"/>
              </a:rPr>
              <a:t>=Q</a:t>
            </a:r>
            <a:r>
              <a:rPr lang="en-US" altLang="en-US" sz="1680" dirty="0">
                <a:solidFill>
                  <a:srgbClr val="CC7832"/>
                </a:solidFill>
                <a:latin typeface="Consolas" panose="020B0609020204030204" pitchFamily="49" charset="0"/>
              </a:rPr>
              <a:t>, </a:t>
            </a:r>
            <a:r>
              <a:rPr lang="en-US" altLang="en-US" sz="1680" dirty="0">
                <a:solidFill>
                  <a:srgbClr val="AA4926"/>
                </a:solidFill>
                <a:latin typeface="Consolas" panose="020B0609020204030204" pitchFamily="49" charset="0"/>
              </a:rPr>
              <a:t>name</a:t>
            </a:r>
            <a:r>
              <a:rPr lang="en-US" altLang="en-US" sz="1680" dirty="0">
                <a:solidFill>
                  <a:srgbClr val="A9B7C6"/>
                </a:solidFill>
                <a:latin typeface="Consolas" panose="020B0609020204030204" pitchFamily="49" charset="0"/>
              </a:rPr>
              <a:t>=</a:t>
            </a:r>
            <a:r>
              <a:rPr lang="en-US" altLang="en-US" sz="1680" dirty="0">
                <a:solidFill>
                  <a:srgbClr val="6A8759"/>
                </a:solidFill>
                <a:latin typeface="Consolas" panose="020B0609020204030204" pitchFamily="49" charset="0"/>
              </a:rPr>
              <a:t>'obj’</a:t>
            </a:r>
            <a:r>
              <a:rPr lang="en-US" altLang="en-US" sz="1680" dirty="0">
                <a:solidFill>
                  <a:srgbClr val="A9B7C6"/>
                </a:solidFill>
                <a:latin typeface="Consolas" panose="020B0609020204030204" pitchFamily="49" charset="0"/>
              </a:rPr>
              <a:t>)</a:t>
            </a:r>
            <a:br>
              <a:rPr lang="en-US" altLang="en-US" sz="1680" dirty="0">
                <a:solidFill>
                  <a:srgbClr val="A9B7C6"/>
                </a:solidFill>
                <a:latin typeface="Consolas" panose="020B0609020204030204" pitchFamily="49" charset="0"/>
              </a:rPr>
            </a:br>
            <a:r>
              <a:rPr lang="en-US" altLang="en-US" sz="1680" dirty="0">
                <a:solidFill>
                  <a:srgbClr val="A9B7C6"/>
                </a:solidFill>
                <a:latin typeface="Consolas" panose="020B0609020204030204" pitchFamily="49" charset="0"/>
              </a:rPr>
              <a:t>g1 = -x - y + p1</a:t>
            </a:r>
            <a:br>
              <a:rPr lang="en-US" altLang="en-US" sz="1680" dirty="0">
                <a:solidFill>
                  <a:srgbClr val="A9B7C6"/>
                </a:solidFill>
                <a:latin typeface="Consolas" panose="020B0609020204030204" pitchFamily="49" charset="0"/>
              </a:rPr>
            </a:br>
            <a:r>
              <a:rPr lang="en-US" altLang="en-US" sz="1680" dirty="0">
                <a:solidFill>
                  <a:srgbClr val="A9B7C6"/>
                </a:solidFill>
                <a:latin typeface="Consolas" panose="020B0609020204030204" pitchFamily="49" charset="0"/>
              </a:rPr>
              <a:t>con_1 = </a:t>
            </a:r>
            <a:r>
              <a:rPr lang="en-US" altLang="en-US" sz="1680" dirty="0" err="1">
                <a:solidFill>
                  <a:srgbClr val="A9B7C6"/>
                </a:solidFill>
                <a:latin typeface="Consolas" panose="020B0609020204030204" pitchFamily="49" charset="0"/>
              </a:rPr>
              <a:t>Q_con</a:t>
            </a:r>
            <a:r>
              <a:rPr lang="en-US" altLang="en-US" sz="1680" dirty="0">
                <a:solidFill>
                  <a:srgbClr val="A9B7C6"/>
                </a:solidFill>
                <a:latin typeface="Consolas" panose="020B0609020204030204" pitchFamily="49" charset="0"/>
              </a:rPr>
              <a:t>*(g1 &lt;= </a:t>
            </a:r>
            <a:r>
              <a:rPr lang="en-US" altLang="en-US" sz="1680" dirty="0">
                <a:solidFill>
                  <a:srgbClr val="6897BB"/>
                </a:solidFill>
                <a:latin typeface="Consolas" panose="020B0609020204030204" pitchFamily="49" charset="0"/>
              </a:rPr>
              <a:t>0</a:t>
            </a:r>
            <a:r>
              <a:rPr lang="en-US" altLang="en-US" sz="1680" dirty="0">
                <a:solidFill>
                  <a:srgbClr val="A9B7C6"/>
                </a:solidFill>
                <a:latin typeface="Consolas" panose="020B0609020204030204" pitchFamily="49" charset="0"/>
              </a:rPr>
              <a:t>)</a:t>
            </a:r>
            <a:endParaRPr lang="en-US" altLang="en-US" sz="3840" dirty="0">
              <a:latin typeface="Arial" panose="020B0604020202020204" pitchFamily="34" charset="0"/>
            </a:endParaRPr>
          </a:p>
          <a:p>
            <a:pPr eaLnBrk="0" fontAlgn="base" hangingPunct="0">
              <a:spcBef>
                <a:spcPct val="0"/>
              </a:spcBef>
              <a:spcAft>
                <a:spcPct val="0"/>
              </a:spcAft>
            </a:pPr>
            <a:r>
              <a:rPr lang="en-US" altLang="en-US" sz="1680" dirty="0">
                <a:solidFill>
                  <a:srgbClr val="A9B7C6"/>
                </a:solidFill>
                <a:latin typeface="Consolas" panose="020B0609020204030204" pitchFamily="49" charset="0"/>
              </a:rPr>
              <a:t>objectives = [obj]</a:t>
            </a:r>
          </a:p>
          <a:p>
            <a:pPr eaLnBrk="0" fontAlgn="base" hangingPunct="0">
              <a:spcBef>
                <a:spcPct val="0"/>
              </a:spcBef>
              <a:spcAft>
                <a:spcPct val="0"/>
              </a:spcAft>
            </a:pPr>
            <a:r>
              <a:rPr lang="en-US" altLang="en-US" sz="1680" dirty="0">
                <a:solidFill>
                  <a:srgbClr val="A9B7C6"/>
                </a:solidFill>
                <a:latin typeface="Consolas" panose="020B0609020204030204" pitchFamily="49" charset="0"/>
              </a:rPr>
              <a:t>Constraints = [con_1]</a:t>
            </a:r>
            <a:br>
              <a:rPr lang="en-US" altLang="en-US" sz="1680" dirty="0">
                <a:solidFill>
                  <a:srgbClr val="A9B7C6"/>
                </a:solidFill>
                <a:latin typeface="Consolas" panose="020B0609020204030204" pitchFamily="49" charset="0"/>
              </a:rPr>
            </a:br>
            <a:r>
              <a:rPr lang="en-US" altLang="en-US" sz="1680" dirty="0">
                <a:solidFill>
                  <a:srgbClr val="A9B7C6"/>
                </a:solidFill>
                <a:latin typeface="Consolas" panose="020B0609020204030204" pitchFamily="49" charset="0"/>
              </a:rPr>
              <a:t>components = [map]</a:t>
            </a:r>
            <a:br>
              <a:rPr lang="en-US" altLang="en-US" sz="1680" dirty="0">
                <a:solidFill>
                  <a:srgbClr val="A9B7C6"/>
                </a:solidFill>
                <a:latin typeface="Consolas" panose="020B0609020204030204" pitchFamily="49" charset="0"/>
              </a:rPr>
            </a:br>
            <a:r>
              <a:rPr lang="en-US" altLang="en-US" sz="1680" dirty="0">
                <a:solidFill>
                  <a:srgbClr val="A9B7C6"/>
                </a:solidFill>
                <a:latin typeface="Consolas" panose="020B0609020204030204" pitchFamily="49" charset="0"/>
              </a:rPr>
              <a:t>model = Problem(objectives, constraints, components)</a:t>
            </a:r>
            <a:br>
              <a:rPr lang="en-US" altLang="en-US" sz="1680" dirty="0">
                <a:solidFill>
                  <a:srgbClr val="A9B7C6"/>
                </a:solidFill>
                <a:latin typeface="Consolas" panose="020B0609020204030204" pitchFamily="49" charset="0"/>
              </a:rPr>
            </a:br>
            <a:r>
              <a:rPr lang="en-US" altLang="en-US" sz="1680" dirty="0">
                <a:solidFill>
                  <a:srgbClr val="A9B7C6"/>
                </a:solidFill>
                <a:latin typeface="Consolas" panose="020B0609020204030204" pitchFamily="49" charset="0"/>
              </a:rPr>
              <a:t>optimizer = </a:t>
            </a:r>
            <a:r>
              <a:rPr lang="en-US" altLang="en-US" sz="1680" dirty="0" err="1">
                <a:solidFill>
                  <a:srgbClr val="A9B7C6"/>
                </a:solidFill>
                <a:latin typeface="Consolas" panose="020B0609020204030204" pitchFamily="49" charset="0"/>
              </a:rPr>
              <a:t>torch.optim.AdamW</a:t>
            </a:r>
            <a:r>
              <a:rPr lang="en-US" altLang="en-US" sz="1680" dirty="0">
                <a:solidFill>
                  <a:srgbClr val="A9B7C6"/>
                </a:solidFill>
                <a:latin typeface="Consolas" panose="020B0609020204030204" pitchFamily="49" charset="0"/>
              </a:rPr>
              <a:t>(</a:t>
            </a:r>
            <a:r>
              <a:rPr lang="en-US" altLang="en-US" sz="1680" dirty="0" err="1">
                <a:solidFill>
                  <a:srgbClr val="A9B7C6"/>
                </a:solidFill>
                <a:latin typeface="Consolas" panose="020B0609020204030204" pitchFamily="49" charset="0"/>
              </a:rPr>
              <a:t>model.parameters</a:t>
            </a:r>
            <a:r>
              <a:rPr lang="en-US" altLang="en-US" sz="1680" dirty="0">
                <a:solidFill>
                  <a:srgbClr val="A9B7C6"/>
                </a:solidFill>
                <a:latin typeface="Consolas" panose="020B0609020204030204" pitchFamily="49" charset="0"/>
              </a:rPr>
              <a:t>()</a:t>
            </a:r>
            <a:r>
              <a:rPr lang="en-US" altLang="en-US" sz="1680" dirty="0">
                <a:solidFill>
                  <a:srgbClr val="CC7832"/>
                </a:solidFill>
                <a:latin typeface="Consolas" panose="020B0609020204030204" pitchFamily="49" charset="0"/>
              </a:rPr>
              <a:t>, </a:t>
            </a:r>
            <a:r>
              <a:rPr lang="en-US" altLang="en-US" sz="1680" dirty="0" err="1">
                <a:solidFill>
                  <a:srgbClr val="AA4926"/>
                </a:solidFill>
                <a:latin typeface="Consolas" panose="020B0609020204030204" pitchFamily="49" charset="0"/>
              </a:rPr>
              <a:t>lr</a:t>
            </a:r>
            <a:r>
              <a:rPr lang="en-US" altLang="en-US" sz="1680" dirty="0">
                <a:solidFill>
                  <a:srgbClr val="A9B7C6"/>
                </a:solidFill>
                <a:latin typeface="Consolas" panose="020B0609020204030204" pitchFamily="49" charset="0"/>
              </a:rPr>
              <a:t>=args.lr)</a:t>
            </a:r>
            <a:br>
              <a:rPr lang="en-US" altLang="en-US" sz="1680" dirty="0">
                <a:solidFill>
                  <a:srgbClr val="A9B7C6"/>
                </a:solidFill>
                <a:latin typeface="Consolas" panose="020B0609020204030204" pitchFamily="49" charset="0"/>
              </a:rPr>
            </a:br>
            <a:r>
              <a:rPr lang="en-US" altLang="en-US" sz="1680" dirty="0">
                <a:solidFill>
                  <a:srgbClr val="A9B7C6"/>
                </a:solidFill>
                <a:latin typeface="Consolas" panose="020B0609020204030204" pitchFamily="49" charset="0"/>
              </a:rPr>
              <a:t>trainer = Trainer(</a:t>
            </a:r>
            <a:r>
              <a:rPr lang="en-US" altLang="en-US" sz="1680" dirty="0" err="1">
                <a:solidFill>
                  <a:srgbClr val="A9B7C6"/>
                </a:solidFill>
                <a:latin typeface="Consolas" panose="020B0609020204030204" pitchFamily="49" charset="0"/>
              </a:rPr>
              <a:t>model,train_data,dev_data,test_data,optimizer</a:t>
            </a:r>
            <a:r>
              <a:rPr lang="en-US" altLang="en-US" sz="1680" dirty="0">
                <a:solidFill>
                  <a:srgbClr val="A9B7C6"/>
                </a:solidFill>
                <a:latin typeface="Consolas" panose="020B0609020204030204" pitchFamily="49" charset="0"/>
              </a:rPr>
              <a:t>)</a:t>
            </a:r>
          </a:p>
          <a:p>
            <a:pPr eaLnBrk="0" fontAlgn="base" hangingPunct="0">
              <a:spcBef>
                <a:spcPct val="0"/>
              </a:spcBef>
              <a:spcAft>
                <a:spcPct val="0"/>
              </a:spcAft>
            </a:pPr>
            <a:r>
              <a:rPr lang="en-US" altLang="en-US" sz="1680" dirty="0" err="1">
                <a:solidFill>
                  <a:srgbClr val="A9B7C6"/>
                </a:solidFill>
                <a:latin typeface="Consolas" panose="020B0609020204030204" pitchFamily="49" charset="0"/>
              </a:rPr>
              <a:t>best_model</a:t>
            </a:r>
            <a:r>
              <a:rPr lang="en-US" altLang="en-US" sz="1680" dirty="0">
                <a:solidFill>
                  <a:srgbClr val="A9B7C6"/>
                </a:solidFill>
                <a:latin typeface="Consolas" panose="020B0609020204030204" pitchFamily="49" charset="0"/>
              </a:rPr>
              <a:t> = </a:t>
            </a:r>
            <a:r>
              <a:rPr lang="en-US" altLang="en-US" sz="1680" dirty="0" err="1">
                <a:solidFill>
                  <a:srgbClr val="A9B7C6"/>
                </a:solidFill>
                <a:latin typeface="Consolas" panose="020B0609020204030204" pitchFamily="49" charset="0"/>
              </a:rPr>
              <a:t>trainer.train</a:t>
            </a:r>
            <a:r>
              <a:rPr lang="en-US" altLang="en-US" sz="1680" dirty="0">
                <a:solidFill>
                  <a:srgbClr val="A9B7C6"/>
                </a:solidFill>
                <a:latin typeface="Consolas" panose="020B0609020204030204" pitchFamily="49" charset="0"/>
              </a:rPr>
              <a:t>()</a:t>
            </a:r>
          </a:p>
          <a:p>
            <a:pPr eaLnBrk="0" fontAlgn="base" hangingPunct="0">
              <a:spcBef>
                <a:spcPct val="0"/>
              </a:spcBef>
              <a:spcAft>
                <a:spcPct val="0"/>
              </a:spcAft>
            </a:pPr>
            <a:endParaRPr lang="en-US" altLang="en-US" sz="1680" dirty="0">
              <a:solidFill>
                <a:srgbClr val="A9B7C6"/>
              </a:solidFill>
              <a:latin typeface="Consolas" panose="020B0609020204030204" pitchFamily="49" charset="0"/>
            </a:endParaRPr>
          </a:p>
          <a:p>
            <a:pPr eaLnBrk="0" fontAlgn="base" hangingPunct="0">
              <a:spcBef>
                <a:spcPct val="0"/>
              </a:spcBef>
              <a:spcAft>
                <a:spcPct val="0"/>
              </a:spcAft>
            </a:pPr>
            <a:br>
              <a:rPr lang="en-US" altLang="en-US" sz="1680" dirty="0">
                <a:solidFill>
                  <a:srgbClr val="A9B7C6"/>
                </a:solidFill>
                <a:latin typeface="Consolas" panose="020B0609020204030204" pitchFamily="49" charset="0"/>
              </a:rPr>
            </a:br>
            <a:endParaRPr lang="en-US" altLang="en-US" sz="1680" dirty="0">
              <a:solidFill>
                <a:srgbClr val="A9B7C6"/>
              </a:solidFill>
              <a:latin typeface="Consolas" panose="020B0609020204030204" pitchFamily="49" charset="0"/>
            </a:endParaRPr>
          </a:p>
          <a:p>
            <a:pPr eaLnBrk="0" fontAlgn="base" hangingPunct="0">
              <a:spcBef>
                <a:spcPct val="0"/>
              </a:spcBef>
              <a:spcAft>
                <a:spcPct val="0"/>
              </a:spcAft>
            </a:pPr>
            <a:endParaRPr lang="en-US" altLang="en-US" sz="3840" dirty="0">
              <a:latin typeface="Arial" panose="020B0604020202020204" pitchFamily="34" charset="0"/>
            </a:endParaRPr>
          </a:p>
          <a:p>
            <a:pPr eaLnBrk="0" fontAlgn="base" hangingPunct="0">
              <a:spcBef>
                <a:spcPct val="0"/>
              </a:spcBef>
              <a:spcAft>
                <a:spcPct val="0"/>
              </a:spcAft>
            </a:pPr>
            <a:endParaRPr lang="en-US" altLang="en-US" sz="1680" dirty="0">
              <a:latin typeface="Arial" panose="020B0604020202020204" pitchFamily="34" charset="0"/>
            </a:endParaRPr>
          </a:p>
        </p:txBody>
      </p:sp>
      <p:pic>
        <p:nvPicPr>
          <p:cNvPr id="38" name="Picture 37" descr="Text, letter&#10;&#10;Description automatically generated">
            <a:extLst>
              <a:ext uri="{FF2B5EF4-FFF2-40B4-BE49-F238E27FC236}">
                <a16:creationId xmlns:a16="http://schemas.microsoft.com/office/drawing/2014/main" id="{DBC35792-450E-47A1-9B1C-7E6AED7E0BFA}"/>
              </a:ext>
            </a:extLst>
          </p:cNvPr>
          <p:cNvPicPr>
            <a:picLocks noChangeAspect="1"/>
          </p:cNvPicPr>
          <p:nvPr/>
        </p:nvPicPr>
        <p:blipFill>
          <a:blip r:embed="rId3"/>
          <a:stretch>
            <a:fillRect/>
          </a:stretch>
        </p:blipFill>
        <p:spPr>
          <a:xfrm>
            <a:off x="1804958" y="1665285"/>
            <a:ext cx="5510243" cy="1728239"/>
          </a:xfrm>
          <a:prstGeom prst="rect">
            <a:avLst/>
          </a:prstGeom>
        </p:spPr>
      </p:pic>
      <p:pic>
        <p:nvPicPr>
          <p:cNvPr id="39" name="Picture 38" descr="A picture containing polygon&#10;&#10;Description automatically generated">
            <a:extLst>
              <a:ext uri="{FF2B5EF4-FFF2-40B4-BE49-F238E27FC236}">
                <a16:creationId xmlns:a16="http://schemas.microsoft.com/office/drawing/2014/main" id="{83C5CEA4-FACD-426A-AEB2-68EF1B3E2EF6}"/>
              </a:ext>
            </a:extLst>
          </p:cNvPr>
          <p:cNvPicPr>
            <a:picLocks noChangeAspect="1"/>
          </p:cNvPicPr>
          <p:nvPr/>
        </p:nvPicPr>
        <p:blipFill>
          <a:blip r:embed="rId4"/>
          <a:stretch>
            <a:fillRect/>
          </a:stretch>
        </p:blipFill>
        <p:spPr>
          <a:xfrm>
            <a:off x="8863317" y="3444667"/>
            <a:ext cx="5660863" cy="4707402"/>
          </a:xfrm>
          <a:prstGeom prst="rect">
            <a:avLst/>
          </a:prstGeom>
        </p:spPr>
      </p:pic>
      <p:sp>
        <p:nvSpPr>
          <p:cNvPr id="9" name="TextBox 8">
            <a:extLst>
              <a:ext uri="{FF2B5EF4-FFF2-40B4-BE49-F238E27FC236}">
                <a16:creationId xmlns:a16="http://schemas.microsoft.com/office/drawing/2014/main" id="{060A4422-F18C-44F6-8016-17108F4661C2}"/>
              </a:ext>
            </a:extLst>
          </p:cNvPr>
          <p:cNvSpPr txBox="1"/>
          <p:nvPr/>
        </p:nvSpPr>
        <p:spPr>
          <a:xfrm>
            <a:off x="8124071" y="2307211"/>
            <a:ext cx="7315200" cy="424732"/>
          </a:xfrm>
          <a:prstGeom prst="rect">
            <a:avLst/>
          </a:prstGeom>
          <a:noFill/>
        </p:spPr>
        <p:txBody>
          <a:bodyPr wrap="square">
            <a:spAutoFit/>
          </a:bodyPr>
          <a:lstStyle/>
          <a:p>
            <a:pPr lvl="2"/>
            <a:r>
              <a:rPr lang="en-US" dirty="0">
                <a:latin typeface="Arial"/>
                <a:cs typeface="Arial"/>
                <a:hlinkClick r:id="rId5"/>
              </a:rPr>
              <a:t>https://github.com/pnnl/neuromancer</a:t>
            </a:r>
            <a:r>
              <a:rPr lang="en-US" dirty="0">
                <a:latin typeface="Arial"/>
                <a:cs typeface="Arial"/>
              </a:rPr>
              <a:t> </a:t>
            </a:r>
          </a:p>
        </p:txBody>
      </p:sp>
      <p:sp>
        <p:nvSpPr>
          <p:cNvPr id="11" name="TextBox 10">
            <a:extLst>
              <a:ext uri="{FF2B5EF4-FFF2-40B4-BE49-F238E27FC236}">
                <a16:creationId xmlns:a16="http://schemas.microsoft.com/office/drawing/2014/main" id="{F4B74F6C-8876-4979-B207-B0657F2300D9}"/>
              </a:ext>
            </a:extLst>
          </p:cNvPr>
          <p:cNvSpPr txBox="1"/>
          <p:nvPr/>
        </p:nvSpPr>
        <p:spPr>
          <a:xfrm>
            <a:off x="9196590" y="1818069"/>
            <a:ext cx="5438196" cy="400110"/>
          </a:xfrm>
          <a:prstGeom prst="rect">
            <a:avLst/>
          </a:prstGeom>
          <a:noFill/>
        </p:spPr>
        <p:txBody>
          <a:bodyPr wrap="square">
            <a:spAutoFit/>
          </a:bodyPr>
          <a:lstStyle/>
          <a:p>
            <a:r>
              <a:rPr lang="en-US" sz="2000" dirty="0"/>
              <a:t>Open-source under construction  </a:t>
            </a:r>
          </a:p>
        </p:txBody>
      </p:sp>
    </p:spTree>
    <p:extLst>
      <p:ext uri="{BB962C8B-B14F-4D97-AF65-F5344CB8AC3E}">
        <p14:creationId xmlns:p14="http://schemas.microsoft.com/office/powerpoint/2010/main" val="95065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70BDE0-88C0-4F65-B27B-993CCB26CE90}"/>
              </a:ext>
            </a:extLst>
          </p:cNvPr>
          <p:cNvSpPr>
            <a:spLocks noGrp="1"/>
          </p:cNvSpPr>
          <p:nvPr>
            <p:ph type="sldNum" sz="quarter" idx="12"/>
          </p:nvPr>
        </p:nvSpPr>
        <p:spPr>
          <a:xfrm>
            <a:off x="14361920" y="7908667"/>
            <a:ext cx="85600" cy="184666"/>
          </a:xfrm>
        </p:spPr>
        <p:txBody>
          <a:bodyPr/>
          <a:lstStyle/>
          <a:p>
            <a:fld id="{FE7A4BB3-E848-5A44-82DF-322201952CD8}" type="slidenum">
              <a:rPr lang="en-US" smtClean="0"/>
              <a:pPr/>
              <a:t>11</a:t>
            </a:fld>
            <a:endParaRPr lang="en-US" dirty="0"/>
          </a:p>
        </p:txBody>
      </p:sp>
      <p:sp>
        <p:nvSpPr>
          <p:cNvPr id="9" name="Rectangle 8">
            <a:extLst>
              <a:ext uri="{FF2B5EF4-FFF2-40B4-BE49-F238E27FC236}">
                <a16:creationId xmlns:a16="http://schemas.microsoft.com/office/drawing/2014/main" id="{1598877F-DABF-4993-B52F-A7316E0D4D6D}"/>
              </a:ext>
            </a:extLst>
          </p:cNvPr>
          <p:cNvSpPr/>
          <p:nvPr/>
        </p:nvSpPr>
        <p:spPr>
          <a:xfrm>
            <a:off x="1248508" y="7397431"/>
            <a:ext cx="12546779" cy="830997"/>
          </a:xfrm>
          <a:prstGeom prst="rect">
            <a:avLst/>
          </a:prstGeom>
        </p:spPr>
        <p:txBody>
          <a:bodyPr wrap="square">
            <a:spAutoFit/>
          </a:bodyPr>
          <a:lstStyle/>
          <a:p>
            <a:pPr algn="l"/>
            <a:r>
              <a:rPr lang="en-US" sz="1200" dirty="0"/>
              <a:t>Jan Drgona, et al., Differentiable Predictive Control: An MPC Alternative for Unknown Nonlinear Systems using Constrained Deep Learning </a:t>
            </a:r>
            <a:r>
              <a:rPr lang="en-US" sz="1200" dirty="0">
                <a:hlinkClick r:id="rId3"/>
              </a:rPr>
              <a:t>https://arxiv.org/abs/2011.03699</a:t>
            </a:r>
            <a:endParaRPr lang="en-US" sz="1200" dirty="0"/>
          </a:p>
          <a:p>
            <a:pPr algn="l"/>
            <a:r>
              <a:rPr lang="nl-NL" sz="1200" dirty="0"/>
              <a:t>Jan Drgona, Aaron Tuor, Draguna Vrabie, </a:t>
            </a:r>
            <a:r>
              <a:rPr lang="en-US" sz="1200" dirty="0"/>
              <a:t>Constrained Physics-Informed Deep Learning for Stable System Identification and Control of Unknown Linear Systems </a:t>
            </a:r>
            <a:r>
              <a:rPr lang="en-US" sz="1200" dirty="0">
                <a:hlinkClick r:id="rId4"/>
              </a:rPr>
              <a:t>https://arxiv.org/abs/2004.11184</a:t>
            </a:r>
            <a:r>
              <a:rPr lang="en-US" sz="1200" dirty="0"/>
              <a:t> </a:t>
            </a:r>
          </a:p>
          <a:p>
            <a:pPr algn="l"/>
            <a:endParaRPr lang="en-US" sz="1200" dirty="0"/>
          </a:p>
        </p:txBody>
      </p:sp>
      <p:pic>
        <p:nvPicPr>
          <p:cNvPr id="11" name="Picture 10" descr="Diagram&#10;&#10;Description automatically generated">
            <a:extLst>
              <a:ext uri="{FF2B5EF4-FFF2-40B4-BE49-F238E27FC236}">
                <a16:creationId xmlns:a16="http://schemas.microsoft.com/office/drawing/2014/main" id="{047F4861-02C0-48B2-8744-C537E71677A8}"/>
              </a:ext>
            </a:extLst>
          </p:cNvPr>
          <p:cNvPicPr>
            <a:picLocks noChangeAspect="1"/>
          </p:cNvPicPr>
          <p:nvPr/>
        </p:nvPicPr>
        <p:blipFill>
          <a:blip r:embed="rId5"/>
          <a:stretch>
            <a:fillRect/>
          </a:stretch>
        </p:blipFill>
        <p:spPr>
          <a:xfrm>
            <a:off x="1038666" y="4352187"/>
            <a:ext cx="7532483" cy="2743200"/>
          </a:xfrm>
          <a:prstGeom prst="rect">
            <a:avLst/>
          </a:prstGeom>
        </p:spPr>
      </p:pic>
      <p:sp>
        <p:nvSpPr>
          <p:cNvPr id="10" name="Title 2">
            <a:extLst>
              <a:ext uri="{FF2B5EF4-FFF2-40B4-BE49-F238E27FC236}">
                <a16:creationId xmlns:a16="http://schemas.microsoft.com/office/drawing/2014/main" id="{43190F8C-622E-2B4E-B845-D3ACCA54C4EF}"/>
              </a:ext>
            </a:extLst>
          </p:cNvPr>
          <p:cNvSpPr>
            <a:spLocks noGrp="1"/>
          </p:cNvSpPr>
          <p:nvPr>
            <p:ph type="title"/>
          </p:nvPr>
        </p:nvSpPr>
        <p:spPr>
          <a:xfrm>
            <a:off x="3291840" y="508326"/>
            <a:ext cx="10929067" cy="863274"/>
          </a:xfrm>
        </p:spPr>
        <p:txBody>
          <a:bodyPr lIns="0" tIns="30480" rIns="30480" bIns="30480" anchor="b">
            <a:normAutofit/>
          </a:bodyPr>
          <a:lstStyle/>
          <a:p>
            <a:pPr algn="l"/>
            <a:r>
              <a:rPr lang="en-US" dirty="0">
                <a:solidFill>
                  <a:schemeClr val="tx2"/>
                </a:solidFill>
                <a:latin typeface="Arial"/>
                <a:cs typeface="Arial"/>
              </a:rPr>
              <a:t>Differentiable Predictive Control</a:t>
            </a:r>
          </a:p>
        </p:txBody>
      </p:sp>
      <p:pic>
        <p:nvPicPr>
          <p:cNvPr id="1028" name="Picture 4" descr="Image">
            <a:extLst>
              <a:ext uri="{FF2B5EF4-FFF2-40B4-BE49-F238E27FC236}">
                <a16:creationId xmlns:a16="http://schemas.microsoft.com/office/drawing/2014/main" id="{9B1B3DD2-125C-4443-821A-C2F740C476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390" y="1673644"/>
            <a:ext cx="9402154" cy="23505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EEC2458-EFF0-4E12-B4E7-B28887C93C97}"/>
              </a:ext>
            </a:extLst>
          </p:cNvPr>
          <p:cNvSpPr txBox="1"/>
          <p:nvPr/>
        </p:nvSpPr>
        <p:spPr>
          <a:xfrm>
            <a:off x="10663308" y="2045616"/>
            <a:ext cx="3840480" cy="1311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dirty="0">
                <a:latin typeface="Calibri" panose="020F0502020204030204" pitchFamily="34" charset="0"/>
                <a:ea typeface="Times New Roman" panose="02020603050405020304" pitchFamily="18" charset="0"/>
              </a:rPr>
              <a:t>Reinforcement Learning</a:t>
            </a:r>
          </a:p>
          <a:p>
            <a:pPr marL="274320" indent="-274320">
              <a:buFont typeface="Arial" panose="020B0604020202020204" pitchFamily="34" charset="0"/>
              <a:buChar char="•"/>
            </a:pPr>
            <a:r>
              <a:rPr lang="en-US" sz="1920" dirty="0"/>
              <a:t>Learn: </a:t>
            </a:r>
          </a:p>
          <a:p>
            <a:pPr marL="822960" lvl="1" indent="-274320">
              <a:buFont typeface="Arial" panose="020B0604020202020204" pitchFamily="34" charset="0"/>
              <a:buChar char="•"/>
            </a:pPr>
            <a:r>
              <a:rPr lang="en-US" sz="1920" dirty="0"/>
              <a:t>policy, Q function, (model)</a:t>
            </a:r>
          </a:p>
          <a:p>
            <a:pPr marL="274320" indent="-274320">
              <a:buFont typeface="Arial" panose="020B0604020202020204" pitchFamily="34" charset="0"/>
              <a:buChar char="•"/>
            </a:pPr>
            <a:r>
              <a:rPr lang="en-US" sz="1920" dirty="0"/>
              <a:t>Gradients via Q functions</a:t>
            </a:r>
          </a:p>
        </p:txBody>
      </p:sp>
      <p:sp>
        <p:nvSpPr>
          <p:cNvPr id="14" name="TextBox 13">
            <a:extLst>
              <a:ext uri="{FF2B5EF4-FFF2-40B4-BE49-F238E27FC236}">
                <a16:creationId xmlns:a16="http://schemas.microsoft.com/office/drawing/2014/main" id="{836E1CFC-EC65-4026-B3A5-35CEE91D8D57}"/>
              </a:ext>
            </a:extLst>
          </p:cNvPr>
          <p:cNvSpPr txBox="1"/>
          <p:nvPr/>
        </p:nvSpPr>
        <p:spPr>
          <a:xfrm>
            <a:off x="8837385" y="4619303"/>
            <a:ext cx="5505873" cy="1902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1" dirty="0">
                <a:latin typeface="Calibri" panose="020F0502020204030204" pitchFamily="34" charset="0"/>
                <a:ea typeface="Times New Roman" panose="02020603050405020304" pitchFamily="18" charset="0"/>
              </a:rPr>
              <a:t>Differentiable Predictive Control (DPC)</a:t>
            </a:r>
          </a:p>
          <a:p>
            <a:pPr marL="274320" indent="-274320">
              <a:buFont typeface="Arial" panose="020B0604020202020204" pitchFamily="34" charset="0"/>
              <a:buChar char="•"/>
            </a:pPr>
            <a:r>
              <a:rPr lang="en-US" sz="1920" dirty="0"/>
              <a:t>Learn:</a:t>
            </a:r>
          </a:p>
          <a:p>
            <a:pPr marL="822960" lvl="1" indent="-274320">
              <a:buFont typeface="Arial" panose="020B0604020202020204" pitchFamily="34" charset="0"/>
              <a:buChar char="•"/>
            </a:pPr>
            <a:r>
              <a:rPr lang="en-US" sz="1920" dirty="0"/>
              <a:t>policy, model, (objectives, constraints)</a:t>
            </a:r>
          </a:p>
          <a:p>
            <a:pPr marL="274320" indent="-274320">
              <a:buFont typeface="Arial" panose="020B0604020202020204" pitchFamily="34" charset="0"/>
              <a:buChar char="•"/>
            </a:pPr>
            <a:r>
              <a:rPr lang="en-US" sz="1920" dirty="0"/>
              <a:t>Gradients via differentiable MPC objective</a:t>
            </a:r>
          </a:p>
          <a:p>
            <a:pPr marL="274320" indent="-274320">
              <a:buFont typeface="Arial" panose="020B0604020202020204" pitchFamily="34" charset="0"/>
              <a:buChar char="•"/>
            </a:pPr>
            <a:r>
              <a:rPr lang="en-US" sz="1920" dirty="0"/>
              <a:t>Constrained, model-based</a:t>
            </a:r>
          </a:p>
          <a:p>
            <a:pPr marL="274320" indent="-274320">
              <a:buFont typeface="Arial" panose="020B0604020202020204" pitchFamily="34" charset="0"/>
              <a:buChar char="•"/>
            </a:pPr>
            <a:r>
              <a:rPr lang="en-US" sz="1920" dirty="0"/>
              <a:t>Stability analysis on closed-loop dynamics</a:t>
            </a:r>
          </a:p>
        </p:txBody>
      </p:sp>
      <p:sp>
        <p:nvSpPr>
          <p:cNvPr id="15" name="TextBox 14">
            <a:extLst>
              <a:ext uri="{FF2B5EF4-FFF2-40B4-BE49-F238E27FC236}">
                <a16:creationId xmlns:a16="http://schemas.microsoft.com/office/drawing/2014/main" id="{ADC08B27-0785-4BA1-A4FF-1D6D3FDD78C5}"/>
              </a:ext>
            </a:extLst>
          </p:cNvPr>
          <p:cNvSpPr txBox="1"/>
          <p:nvPr/>
        </p:nvSpPr>
        <p:spPr>
          <a:xfrm>
            <a:off x="1523119" y="3887233"/>
            <a:ext cx="7314266" cy="313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440" dirty="0"/>
              <a:t>https://arxiv.org/abs/2005.01643</a:t>
            </a:r>
          </a:p>
        </p:txBody>
      </p:sp>
    </p:spTree>
    <p:extLst>
      <p:ext uri="{BB962C8B-B14F-4D97-AF65-F5344CB8AC3E}">
        <p14:creationId xmlns:p14="http://schemas.microsoft.com/office/powerpoint/2010/main" val="1072160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4512-7515-404A-A124-127EECB0A853}"/>
              </a:ext>
            </a:extLst>
          </p:cNvPr>
          <p:cNvSpPr>
            <a:spLocks noGrp="1"/>
          </p:cNvSpPr>
          <p:nvPr>
            <p:ph type="sldNum" sz="quarter" idx="12"/>
          </p:nvPr>
        </p:nvSpPr>
        <p:spPr/>
        <p:txBody>
          <a:bodyPr/>
          <a:lstStyle/>
          <a:p>
            <a:fld id="{FE7A4BB3-E848-5A44-82DF-322201952CD8}" type="slidenum">
              <a:rPr lang="en-US" smtClean="0"/>
              <a:pPr/>
              <a:t>12</a:t>
            </a:fld>
            <a:endParaRPr lang="en-US"/>
          </a:p>
        </p:txBody>
      </p:sp>
      <p:sp>
        <p:nvSpPr>
          <p:cNvPr id="3" name="Title 2">
            <a:extLst>
              <a:ext uri="{FF2B5EF4-FFF2-40B4-BE49-F238E27FC236}">
                <a16:creationId xmlns:a16="http://schemas.microsoft.com/office/drawing/2014/main" id="{701493D0-6FC9-4F74-9234-5244E31A139F}"/>
              </a:ext>
            </a:extLst>
          </p:cNvPr>
          <p:cNvSpPr>
            <a:spLocks noGrp="1"/>
          </p:cNvSpPr>
          <p:nvPr>
            <p:ph type="title"/>
          </p:nvPr>
        </p:nvSpPr>
        <p:spPr>
          <a:xfrm>
            <a:off x="3200400" y="270934"/>
            <a:ext cx="10972800" cy="1026372"/>
          </a:xfrm>
        </p:spPr>
        <p:txBody>
          <a:bodyPr lIns="0" anchor="b"/>
          <a:lstStyle/>
          <a:p>
            <a:br>
              <a:rPr lang="en-US" dirty="0">
                <a:solidFill>
                  <a:srgbClr val="D57500"/>
                </a:solidFill>
                <a:latin typeface="Arial"/>
                <a:cs typeface="Arial"/>
              </a:rPr>
            </a:br>
            <a:r>
              <a:rPr lang="en-US" dirty="0">
                <a:solidFill>
                  <a:srgbClr val="D57500"/>
                </a:solidFill>
                <a:latin typeface="Arial"/>
                <a:cs typeface="Arial"/>
              </a:rPr>
              <a:t>Learning to Stabilize Unstable System with DPC</a:t>
            </a:r>
          </a:p>
        </p:txBody>
      </p:sp>
      <p:pic>
        <p:nvPicPr>
          <p:cNvPr id="7" name="Picture 6" descr="Text&#10;&#10;Description automatically generated">
            <a:extLst>
              <a:ext uri="{FF2B5EF4-FFF2-40B4-BE49-F238E27FC236}">
                <a16:creationId xmlns:a16="http://schemas.microsoft.com/office/drawing/2014/main" id="{E6F64C9F-1B2C-4A7D-BB53-44AF0B5E4AB9}"/>
              </a:ext>
            </a:extLst>
          </p:cNvPr>
          <p:cNvPicPr>
            <a:picLocks noChangeAspect="1"/>
          </p:cNvPicPr>
          <p:nvPr/>
        </p:nvPicPr>
        <p:blipFill>
          <a:blip r:embed="rId3"/>
          <a:stretch>
            <a:fillRect/>
          </a:stretch>
        </p:blipFill>
        <p:spPr>
          <a:xfrm>
            <a:off x="1246725" y="1959634"/>
            <a:ext cx="5668425" cy="2653089"/>
          </a:xfrm>
          <a:prstGeom prst="rect">
            <a:avLst/>
          </a:prstGeom>
        </p:spPr>
      </p:pic>
      <p:sp>
        <p:nvSpPr>
          <p:cNvPr id="8" name="Rectangle 7">
            <a:extLst>
              <a:ext uri="{FF2B5EF4-FFF2-40B4-BE49-F238E27FC236}">
                <a16:creationId xmlns:a16="http://schemas.microsoft.com/office/drawing/2014/main" id="{7DC219F7-A7F6-4889-98BF-9A9B5DAA368E}"/>
              </a:ext>
            </a:extLst>
          </p:cNvPr>
          <p:cNvSpPr/>
          <p:nvPr/>
        </p:nvSpPr>
        <p:spPr>
          <a:xfrm>
            <a:off x="1288462" y="1605019"/>
            <a:ext cx="1907895" cy="400110"/>
          </a:xfrm>
          <a:prstGeom prst="rect">
            <a:avLst/>
          </a:prstGeom>
        </p:spPr>
        <p:txBody>
          <a:bodyPr wrap="none">
            <a:spAutoFit/>
          </a:bodyPr>
          <a:lstStyle/>
          <a:p>
            <a:r>
              <a:rPr lang="en-US" sz="2000" dirty="0"/>
              <a:t>Problem setup:</a:t>
            </a:r>
            <a:endParaRPr lang="en-US" dirty="0"/>
          </a:p>
        </p:txBody>
      </p:sp>
      <p:sp>
        <p:nvSpPr>
          <p:cNvPr id="11" name="Rectangle 10">
            <a:extLst>
              <a:ext uri="{FF2B5EF4-FFF2-40B4-BE49-F238E27FC236}">
                <a16:creationId xmlns:a16="http://schemas.microsoft.com/office/drawing/2014/main" id="{D89ADD78-F31A-49A0-9055-1672E28743A8}"/>
              </a:ext>
            </a:extLst>
          </p:cNvPr>
          <p:cNvSpPr/>
          <p:nvPr/>
        </p:nvSpPr>
        <p:spPr>
          <a:xfrm>
            <a:off x="1246725" y="4833530"/>
            <a:ext cx="2137124" cy="400110"/>
          </a:xfrm>
          <a:prstGeom prst="rect">
            <a:avLst/>
          </a:prstGeom>
        </p:spPr>
        <p:txBody>
          <a:bodyPr wrap="none">
            <a:spAutoFit/>
          </a:bodyPr>
          <a:lstStyle/>
          <a:p>
            <a:r>
              <a:rPr lang="en-US" sz="2000" dirty="0"/>
              <a:t>DPC formulation:</a:t>
            </a:r>
            <a:endParaRPr lang="en-US" dirty="0"/>
          </a:p>
        </p:txBody>
      </p:sp>
      <p:pic>
        <p:nvPicPr>
          <p:cNvPr id="13" name="Picture 12" descr="Text, letter&#10;&#10;Description automatically generated">
            <a:extLst>
              <a:ext uri="{FF2B5EF4-FFF2-40B4-BE49-F238E27FC236}">
                <a16:creationId xmlns:a16="http://schemas.microsoft.com/office/drawing/2014/main" id="{ADC26955-3E1D-4326-8BF6-3F3E80F4A6F6}"/>
              </a:ext>
            </a:extLst>
          </p:cNvPr>
          <p:cNvPicPr>
            <a:picLocks noChangeAspect="1"/>
          </p:cNvPicPr>
          <p:nvPr/>
        </p:nvPicPr>
        <p:blipFill>
          <a:blip r:embed="rId4"/>
          <a:stretch>
            <a:fillRect/>
          </a:stretch>
        </p:blipFill>
        <p:spPr>
          <a:xfrm>
            <a:off x="2373112" y="5332580"/>
            <a:ext cx="4119128" cy="2171903"/>
          </a:xfrm>
          <a:prstGeom prst="rect">
            <a:avLst/>
          </a:prstGeom>
        </p:spPr>
      </p:pic>
      <p:sp>
        <p:nvSpPr>
          <p:cNvPr id="12" name="Content Placeholder 2">
            <a:extLst>
              <a:ext uri="{FF2B5EF4-FFF2-40B4-BE49-F238E27FC236}">
                <a16:creationId xmlns:a16="http://schemas.microsoft.com/office/drawing/2014/main" id="{B5D61C35-93E8-477A-BFF3-73FEDC0CF2A7}"/>
              </a:ext>
            </a:extLst>
          </p:cNvPr>
          <p:cNvSpPr txBox="1">
            <a:spLocks/>
          </p:cNvSpPr>
          <p:nvPr/>
        </p:nvSpPr>
        <p:spPr>
          <a:xfrm>
            <a:off x="8039354" y="7605895"/>
            <a:ext cx="6264680" cy="4801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a:t>Drgona J., Tuor A., Vrabie D., Learning Stable Adaptive Explicit Differentiable Predictive Control for Unknown Linear Systems, under review, 2021</a:t>
            </a:r>
          </a:p>
        </p:txBody>
      </p:sp>
      <p:pic>
        <p:nvPicPr>
          <p:cNvPr id="14" name="Picture 13" descr="Chart, surface chart&#10;&#10;Description automatically generated">
            <a:extLst>
              <a:ext uri="{FF2B5EF4-FFF2-40B4-BE49-F238E27FC236}">
                <a16:creationId xmlns:a16="http://schemas.microsoft.com/office/drawing/2014/main" id="{D2F1BC11-2D3D-4056-8505-B6F2F0CB715B}"/>
              </a:ext>
            </a:extLst>
          </p:cNvPr>
          <p:cNvPicPr>
            <a:picLocks noChangeAspect="1"/>
          </p:cNvPicPr>
          <p:nvPr/>
        </p:nvPicPr>
        <p:blipFill>
          <a:blip r:embed="rId5"/>
          <a:stretch>
            <a:fillRect/>
          </a:stretch>
        </p:blipFill>
        <p:spPr>
          <a:xfrm>
            <a:off x="8452485" y="5046345"/>
            <a:ext cx="5541811" cy="2483194"/>
          </a:xfrm>
          <a:prstGeom prst="rect">
            <a:avLst/>
          </a:prstGeom>
        </p:spPr>
      </p:pic>
      <p:pic>
        <p:nvPicPr>
          <p:cNvPr id="17" name="Picture 16" descr="Graphical user interface, application, table, Excel&#10;&#10;Description automatically generated">
            <a:extLst>
              <a:ext uri="{FF2B5EF4-FFF2-40B4-BE49-F238E27FC236}">
                <a16:creationId xmlns:a16="http://schemas.microsoft.com/office/drawing/2014/main" id="{3E4F817B-0BB6-45FA-9E35-9632848B9C81}"/>
              </a:ext>
            </a:extLst>
          </p:cNvPr>
          <p:cNvPicPr>
            <a:picLocks noChangeAspect="1"/>
          </p:cNvPicPr>
          <p:nvPr/>
        </p:nvPicPr>
        <p:blipFill>
          <a:blip r:embed="rId6"/>
          <a:stretch>
            <a:fillRect/>
          </a:stretch>
        </p:blipFill>
        <p:spPr>
          <a:xfrm>
            <a:off x="8335149" y="1299813"/>
            <a:ext cx="5259981" cy="3944986"/>
          </a:xfrm>
          <a:prstGeom prst="rect">
            <a:avLst/>
          </a:prstGeom>
        </p:spPr>
      </p:pic>
      <p:pic>
        <p:nvPicPr>
          <p:cNvPr id="18" name="Picture 17">
            <a:extLst>
              <a:ext uri="{FF2B5EF4-FFF2-40B4-BE49-F238E27FC236}">
                <a16:creationId xmlns:a16="http://schemas.microsoft.com/office/drawing/2014/main" id="{DC08389C-1CF9-4D0B-8CC6-2F4EED909643}"/>
              </a:ext>
            </a:extLst>
          </p:cNvPr>
          <p:cNvPicPr>
            <a:picLocks noChangeAspect="1"/>
          </p:cNvPicPr>
          <p:nvPr/>
        </p:nvPicPr>
        <p:blipFill rotWithShape="1">
          <a:blip r:embed="rId7"/>
          <a:srcRect l="50289" t="7155"/>
          <a:stretch/>
        </p:blipFill>
        <p:spPr>
          <a:xfrm>
            <a:off x="8531445" y="5133917"/>
            <a:ext cx="2751974" cy="2534843"/>
          </a:xfrm>
          <a:prstGeom prst="rect">
            <a:avLst/>
          </a:prstGeom>
        </p:spPr>
      </p:pic>
    </p:spTree>
    <p:extLst>
      <p:ext uri="{BB962C8B-B14F-4D97-AF65-F5344CB8AC3E}">
        <p14:creationId xmlns:p14="http://schemas.microsoft.com/office/powerpoint/2010/main" val="190876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84512-7515-404A-A124-127EECB0A853}"/>
              </a:ext>
            </a:extLst>
          </p:cNvPr>
          <p:cNvSpPr>
            <a:spLocks noGrp="1"/>
          </p:cNvSpPr>
          <p:nvPr>
            <p:ph type="sldNum" sz="quarter" idx="12"/>
          </p:nvPr>
        </p:nvSpPr>
        <p:spPr/>
        <p:txBody>
          <a:bodyPr/>
          <a:lstStyle/>
          <a:p>
            <a:fld id="{FE7A4BB3-E848-5A44-82DF-322201952CD8}" type="slidenum">
              <a:rPr lang="en-US" smtClean="0"/>
              <a:pPr/>
              <a:t>13</a:t>
            </a:fld>
            <a:endParaRPr lang="en-US"/>
          </a:p>
        </p:txBody>
      </p:sp>
      <p:sp>
        <p:nvSpPr>
          <p:cNvPr id="3" name="Title 2">
            <a:extLst>
              <a:ext uri="{FF2B5EF4-FFF2-40B4-BE49-F238E27FC236}">
                <a16:creationId xmlns:a16="http://schemas.microsoft.com/office/drawing/2014/main" id="{701493D0-6FC9-4F74-9234-5244E31A139F}"/>
              </a:ext>
            </a:extLst>
          </p:cNvPr>
          <p:cNvSpPr>
            <a:spLocks noGrp="1"/>
          </p:cNvSpPr>
          <p:nvPr>
            <p:ph type="title"/>
          </p:nvPr>
        </p:nvSpPr>
        <p:spPr>
          <a:xfrm>
            <a:off x="3200400" y="270934"/>
            <a:ext cx="10972800" cy="1026372"/>
          </a:xfrm>
        </p:spPr>
        <p:txBody>
          <a:bodyPr/>
          <a:lstStyle/>
          <a:p>
            <a:r>
              <a:rPr lang="en-US" sz="3200" dirty="0"/>
              <a:t>Dynamics of DPC Control Policy Learning </a:t>
            </a:r>
          </a:p>
        </p:txBody>
      </p:sp>
      <p:sp>
        <p:nvSpPr>
          <p:cNvPr id="11" name="TextBox 10">
            <a:extLst>
              <a:ext uri="{FF2B5EF4-FFF2-40B4-BE49-F238E27FC236}">
                <a16:creationId xmlns:a16="http://schemas.microsoft.com/office/drawing/2014/main" id="{87158DDF-14FC-4114-A743-5B79DDAC86FB}"/>
              </a:ext>
            </a:extLst>
          </p:cNvPr>
          <p:cNvSpPr txBox="1"/>
          <p:nvPr/>
        </p:nvSpPr>
        <p:spPr>
          <a:xfrm>
            <a:off x="1874520" y="7532762"/>
            <a:ext cx="11189970" cy="424732"/>
          </a:xfrm>
          <a:prstGeom prst="rect">
            <a:avLst/>
          </a:prstGeom>
          <a:noFill/>
        </p:spPr>
        <p:txBody>
          <a:bodyPr wrap="square">
            <a:spAutoFit/>
          </a:bodyPr>
          <a:lstStyle/>
          <a:p>
            <a:r>
              <a:rPr lang="en-US" dirty="0"/>
              <a:t>1341 learning parameters, 48.2 seconds offline training time on a CPU with 200 epochs.</a:t>
            </a:r>
          </a:p>
        </p:txBody>
      </p:sp>
      <p:pic>
        <p:nvPicPr>
          <p:cNvPr id="5" name="Picture 4" descr="Chart, surface chart&#10;&#10;Description automatically generated">
            <a:extLst>
              <a:ext uri="{FF2B5EF4-FFF2-40B4-BE49-F238E27FC236}">
                <a16:creationId xmlns:a16="http://schemas.microsoft.com/office/drawing/2014/main" id="{42153640-F163-4A41-8076-90781B266C67}"/>
              </a:ext>
            </a:extLst>
          </p:cNvPr>
          <p:cNvPicPr>
            <a:picLocks noChangeAspect="1"/>
          </p:cNvPicPr>
          <p:nvPr/>
        </p:nvPicPr>
        <p:blipFill>
          <a:blip r:embed="rId3"/>
          <a:stretch>
            <a:fillRect/>
          </a:stretch>
        </p:blipFill>
        <p:spPr>
          <a:xfrm>
            <a:off x="7315200" y="1682354"/>
            <a:ext cx="7311223" cy="5483417"/>
          </a:xfrm>
          <a:prstGeom prst="rect">
            <a:avLst/>
          </a:prstGeom>
        </p:spPr>
      </p:pic>
      <p:pic>
        <p:nvPicPr>
          <p:cNvPr id="8" name="Picture 7" descr="Chart, line chart&#10;&#10;Description automatically generated">
            <a:extLst>
              <a:ext uri="{FF2B5EF4-FFF2-40B4-BE49-F238E27FC236}">
                <a16:creationId xmlns:a16="http://schemas.microsoft.com/office/drawing/2014/main" id="{5B90A4C7-5728-49E6-9CA9-BE06791CD5E8}"/>
              </a:ext>
            </a:extLst>
          </p:cNvPr>
          <p:cNvPicPr>
            <a:picLocks noChangeAspect="1"/>
          </p:cNvPicPr>
          <p:nvPr/>
        </p:nvPicPr>
        <p:blipFill>
          <a:blip r:embed="rId4"/>
          <a:stretch>
            <a:fillRect/>
          </a:stretch>
        </p:blipFill>
        <p:spPr>
          <a:xfrm>
            <a:off x="975360" y="1828799"/>
            <a:ext cx="7231380" cy="5423535"/>
          </a:xfrm>
          <a:prstGeom prst="rect">
            <a:avLst/>
          </a:prstGeom>
        </p:spPr>
      </p:pic>
    </p:spTree>
    <p:extLst>
      <p:ext uri="{BB962C8B-B14F-4D97-AF65-F5344CB8AC3E}">
        <p14:creationId xmlns:p14="http://schemas.microsoft.com/office/powerpoint/2010/main" val="395733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2D0962-7124-5048-BE07-71B381978373}"/>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3" name="Title 2">
            <a:extLst>
              <a:ext uri="{FF2B5EF4-FFF2-40B4-BE49-F238E27FC236}">
                <a16:creationId xmlns:a16="http://schemas.microsoft.com/office/drawing/2014/main" id="{E553E97F-DF37-2E4B-8769-9B569B597991}"/>
              </a:ext>
            </a:extLst>
          </p:cNvPr>
          <p:cNvSpPr>
            <a:spLocks noGrp="1"/>
          </p:cNvSpPr>
          <p:nvPr>
            <p:ph type="title"/>
          </p:nvPr>
        </p:nvSpPr>
        <p:spPr/>
        <p:txBody>
          <a:bodyPr/>
          <a:lstStyle/>
          <a:p>
            <a:r>
              <a:rPr lang="en-US" dirty="0"/>
              <a:t>Modeling Building Thermal Dynamics</a:t>
            </a:r>
          </a:p>
        </p:txBody>
      </p:sp>
      <p:pic>
        <p:nvPicPr>
          <p:cNvPr id="5" name="Picture 4">
            <a:extLst>
              <a:ext uri="{FF2B5EF4-FFF2-40B4-BE49-F238E27FC236}">
                <a16:creationId xmlns:a16="http://schemas.microsoft.com/office/drawing/2014/main" id="{C81E1DB0-0EA7-B244-89A8-1BBD6932CEC1}"/>
              </a:ext>
            </a:extLst>
          </p:cNvPr>
          <p:cNvPicPr>
            <a:picLocks noChangeAspect="1"/>
          </p:cNvPicPr>
          <p:nvPr/>
        </p:nvPicPr>
        <p:blipFill>
          <a:blip r:embed="rId2"/>
          <a:stretch>
            <a:fillRect/>
          </a:stretch>
        </p:blipFill>
        <p:spPr>
          <a:xfrm>
            <a:off x="2683020" y="2082488"/>
            <a:ext cx="9432131" cy="5455449"/>
          </a:xfrm>
          <a:prstGeom prst="rect">
            <a:avLst/>
          </a:prstGeom>
        </p:spPr>
      </p:pic>
      <p:sp>
        <p:nvSpPr>
          <p:cNvPr id="6" name="Rectangle 5">
            <a:extLst>
              <a:ext uri="{FF2B5EF4-FFF2-40B4-BE49-F238E27FC236}">
                <a16:creationId xmlns:a16="http://schemas.microsoft.com/office/drawing/2014/main" id="{536C2D57-F0B8-4C74-BF09-43FD038C4E56}"/>
              </a:ext>
            </a:extLst>
          </p:cNvPr>
          <p:cNvSpPr/>
          <p:nvPr/>
        </p:nvSpPr>
        <p:spPr>
          <a:xfrm>
            <a:off x="1289105" y="7847111"/>
            <a:ext cx="12425422" cy="307777"/>
          </a:xfrm>
          <a:prstGeom prst="rect">
            <a:avLst/>
          </a:prstGeom>
        </p:spPr>
        <p:txBody>
          <a:bodyPr wrap="square">
            <a:spAutoFit/>
          </a:bodyPr>
          <a:lstStyle/>
          <a:p>
            <a:r>
              <a:rPr lang="en-US" sz="1400" dirty="0"/>
              <a:t>Ján Drgona, et al., Physics-constrained deep learning of multi-zone building thermal dynamics, Energy and Buildings, 2021</a:t>
            </a:r>
          </a:p>
        </p:txBody>
      </p:sp>
    </p:spTree>
    <p:extLst>
      <p:ext uri="{BB962C8B-B14F-4D97-AF65-F5344CB8AC3E}">
        <p14:creationId xmlns:p14="http://schemas.microsoft.com/office/powerpoint/2010/main" val="2933036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18892-9D67-4D01-954A-0891EDA8DD03}"/>
              </a:ext>
            </a:extLst>
          </p:cNvPr>
          <p:cNvSpPr>
            <a:spLocks noGrp="1"/>
          </p:cNvSpPr>
          <p:nvPr>
            <p:ph type="sldNum" sz="quarter" idx="12"/>
          </p:nvPr>
        </p:nvSpPr>
        <p:spPr/>
        <p:txBody>
          <a:bodyPr/>
          <a:lstStyle/>
          <a:p>
            <a:fld id="{FE7A4BB3-E848-5A44-82DF-322201952CD8}" type="slidenum">
              <a:rPr lang="en-US" smtClean="0"/>
              <a:pPr/>
              <a:t>15</a:t>
            </a:fld>
            <a:endParaRPr lang="en-US"/>
          </a:p>
        </p:txBody>
      </p:sp>
      <p:sp>
        <p:nvSpPr>
          <p:cNvPr id="3" name="Title 2">
            <a:extLst>
              <a:ext uri="{FF2B5EF4-FFF2-40B4-BE49-F238E27FC236}">
                <a16:creationId xmlns:a16="http://schemas.microsoft.com/office/drawing/2014/main" id="{78A64EE2-6071-4C9F-BBD2-05C83B68B6A9}"/>
              </a:ext>
            </a:extLst>
          </p:cNvPr>
          <p:cNvSpPr>
            <a:spLocks noGrp="1"/>
          </p:cNvSpPr>
          <p:nvPr>
            <p:ph type="title"/>
          </p:nvPr>
        </p:nvSpPr>
        <p:spPr>
          <a:xfrm>
            <a:off x="3414531" y="586132"/>
            <a:ext cx="10667055" cy="867668"/>
          </a:xfrm>
        </p:spPr>
        <p:txBody>
          <a:bodyPr/>
          <a:lstStyle/>
          <a:p>
            <a:r>
              <a:rPr lang="en-US" dirty="0"/>
              <a:t>Structured Linear Maps with Eigenvalue Constraints</a:t>
            </a:r>
          </a:p>
        </p:txBody>
      </p:sp>
      <p:sp>
        <p:nvSpPr>
          <p:cNvPr id="4" name="TextBox 3">
            <a:extLst>
              <a:ext uri="{FF2B5EF4-FFF2-40B4-BE49-F238E27FC236}">
                <a16:creationId xmlns:a16="http://schemas.microsoft.com/office/drawing/2014/main" id="{40F989F6-2F6C-4B32-8E68-BD095C4A2624}"/>
              </a:ext>
            </a:extLst>
          </p:cNvPr>
          <p:cNvSpPr txBox="1"/>
          <p:nvPr/>
        </p:nvSpPr>
        <p:spPr>
          <a:xfrm>
            <a:off x="2754035" y="1914761"/>
            <a:ext cx="4084764"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latin typeface="Consolas"/>
              </a:rPr>
              <a:t>SVD factorization</a:t>
            </a:r>
            <a:endParaRPr lang="en-US" sz="2150" dirty="0"/>
          </a:p>
        </p:txBody>
      </p:sp>
      <p:sp>
        <p:nvSpPr>
          <p:cNvPr id="7" name="TextBox 6">
            <a:extLst>
              <a:ext uri="{FF2B5EF4-FFF2-40B4-BE49-F238E27FC236}">
                <a16:creationId xmlns:a16="http://schemas.microsoft.com/office/drawing/2014/main" id="{FDE84BB4-1970-47A8-B9CB-6118A764D50A}"/>
              </a:ext>
            </a:extLst>
          </p:cNvPr>
          <p:cNvSpPr txBox="1"/>
          <p:nvPr/>
        </p:nvSpPr>
        <p:spPr>
          <a:xfrm>
            <a:off x="9277522" y="1971232"/>
            <a:ext cx="5753376"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latin typeface="Consolas"/>
              </a:rPr>
              <a:t>Hamiltonian weight</a:t>
            </a:r>
          </a:p>
        </p:txBody>
      </p:sp>
      <p:pic>
        <p:nvPicPr>
          <p:cNvPr id="10" name="Picture 9" descr="Chart, scatter chart&#10;&#10;Description automatically generated">
            <a:extLst>
              <a:ext uri="{FF2B5EF4-FFF2-40B4-BE49-F238E27FC236}">
                <a16:creationId xmlns:a16="http://schemas.microsoft.com/office/drawing/2014/main" id="{C07AC421-1F70-4E5A-9DC0-15CFE6AD3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306" y="3762133"/>
            <a:ext cx="3368401" cy="2526301"/>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BEE44B46-6FF3-4CFB-A544-BA51FA8FA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5221" y="3847404"/>
            <a:ext cx="3254708" cy="2441031"/>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C34817A2-18EB-4AEA-B81C-BB58C0224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370" y="3989119"/>
            <a:ext cx="2979998" cy="2234998"/>
          </a:xfrm>
          <a:prstGeom prst="rect">
            <a:avLst/>
          </a:prstGeom>
        </p:spPr>
      </p:pic>
      <p:pic>
        <p:nvPicPr>
          <p:cNvPr id="17" name="Picture 16" descr="A picture containing chart&#10;&#10;Description automatically generated">
            <a:extLst>
              <a:ext uri="{FF2B5EF4-FFF2-40B4-BE49-F238E27FC236}">
                <a16:creationId xmlns:a16="http://schemas.microsoft.com/office/drawing/2014/main" id="{481130C4-0226-4A77-A630-0BDE74AD6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11451" y="3989118"/>
            <a:ext cx="2979998" cy="2234999"/>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22E1CD68-31E1-4929-9F53-9568E78159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3828" y="2432109"/>
            <a:ext cx="4872620" cy="1095262"/>
          </a:xfrm>
          <a:prstGeom prst="rect">
            <a:avLst/>
          </a:prstGeom>
        </p:spPr>
      </p:pic>
      <p:pic>
        <p:nvPicPr>
          <p:cNvPr id="21" name="Picture 20" descr="A close up of a clock&#10;&#10;Description automatically generated">
            <a:extLst>
              <a:ext uri="{FF2B5EF4-FFF2-40B4-BE49-F238E27FC236}">
                <a16:creationId xmlns:a16="http://schemas.microsoft.com/office/drawing/2014/main" id="{812C5B39-9EB9-402C-9F1E-5C8C927A33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29372" y="2589396"/>
            <a:ext cx="2752212" cy="1067364"/>
          </a:xfrm>
          <a:prstGeom prst="rect">
            <a:avLst/>
          </a:prstGeom>
        </p:spPr>
      </p:pic>
      <p:sp>
        <p:nvSpPr>
          <p:cNvPr id="13" name="Content Placeholder 2">
            <a:extLst>
              <a:ext uri="{FF2B5EF4-FFF2-40B4-BE49-F238E27FC236}">
                <a16:creationId xmlns:a16="http://schemas.microsoft.com/office/drawing/2014/main" id="{64406DCC-1C76-44CE-A5EE-2A80CDFC6EF6}"/>
              </a:ext>
            </a:extLst>
          </p:cNvPr>
          <p:cNvSpPr txBox="1">
            <a:spLocks/>
          </p:cNvSpPr>
          <p:nvPr/>
        </p:nvSpPr>
        <p:spPr>
          <a:xfrm>
            <a:off x="1227749" y="7643468"/>
            <a:ext cx="11685219" cy="480131"/>
          </a:xfrm>
          <a:prstGeom prst="rect">
            <a:avLst/>
          </a:prstGeom>
        </p:spPr>
        <p:txBody>
          <a:bodyPr wrap="square" lIns="91440" tIns="45720" rIns="91440" bIns="45720" anchor="t">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400" dirty="0" err="1"/>
              <a:t>Jiong</a:t>
            </a:r>
            <a:r>
              <a:rPr lang="en-US" sz="1400" dirty="0"/>
              <a:t> Zhang, et al., Stabilizing Gradients for Deep Neural Networks via Efficient SVD Parameterization, 2018.</a:t>
            </a:r>
            <a:br>
              <a:rPr lang="en-US" sz="1400" dirty="0"/>
            </a:br>
            <a:r>
              <a:rPr lang="en-US" sz="1400" dirty="0"/>
              <a:t>Eldad Haber and Lars </a:t>
            </a:r>
            <a:r>
              <a:rPr lang="en-US" sz="1400" dirty="0" err="1"/>
              <a:t>Ruthotto</a:t>
            </a:r>
            <a:r>
              <a:rPr lang="en-US" sz="1400" dirty="0"/>
              <a:t>, Stable Architectures for Deep Neural Networks 2017</a:t>
            </a:r>
            <a:endParaRPr lang="en-US" sz="1400" dirty="0">
              <a:latin typeface="Calibri"/>
              <a:cs typeface="Calibri"/>
            </a:endParaRPr>
          </a:p>
        </p:txBody>
      </p:sp>
      <p:sp>
        <p:nvSpPr>
          <p:cNvPr id="16" name="Rectangle 15">
            <a:extLst>
              <a:ext uri="{FF2B5EF4-FFF2-40B4-BE49-F238E27FC236}">
                <a16:creationId xmlns:a16="http://schemas.microsoft.com/office/drawing/2014/main" id="{C695FD62-6D23-4298-A584-8DE1B575D152}"/>
              </a:ext>
            </a:extLst>
          </p:cNvPr>
          <p:cNvSpPr/>
          <p:nvPr/>
        </p:nvSpPr>
        <p:spPr>
          <a:xfrm>
            <a:off x="1483321" y="6767277"/>
            <a:ext cx="7303602" cy="461665"/>
          </a:xfrm>
          <a:prstGeom prst="rect">
            <a:avLst/>
          </a:prstGeom>
        </p:spPr>
        <p:txBody>
          <a:bodyPr wrap="none">
            <a:spAutoFit/>
          </a:bodyPr>
          <a:lstStyle/>
          <a:p>
            <a:r>
              <a:rPr lang="en-US" sz="2400" b="0" dirty="0" err="1">
                <a:ea typeface="+mn-lt"/>
                <a:cs typeface="+mn-lt"/>
              </a:rPr>
              <a:t>Pytorch</a:t>
            </a:r>
            <a:r>
              <a:rPr lang="en-US" sz="2400" b="0" dirty="0">
                <a:ea typeface="+mn-lt"/>
                <a:cs typeface="+mn-lt"/>
              </a:rPr>
              <a:t> implementation: </a:t>
            </a:r>
            <a:r>
              <a:rPr lang="en-US" sz="2400" b="0" dirty="0">
                <a:ea typeface="+mn-lt"/>
                <a:cs typeface="+mn-lt"/>
                <a:hlinkClick r:id="rId9"/>
              </a:rPr>
              <a:t>https://github.com/pnnl/slim</a:t>
            </a:r>
            <a:endParaRPr lang="en-US" sz="2400" b="0" dirty="0">
              <a:ea typeface="+mn-lt"/>
              <a:cs typeface="+mn-lt"/>
            </a:endParaRPr>
          </a:p>
        </p:txBody>
      </p:sp>
    </p:spTree>
    <p:extLst>
      <p:ext uri="{BB962C8B-B14F-4D97-AF65-F5344CB8AC3E}">
        <p14:creationId xmlns:p14="http://schemas.microsoft.com/office/powerpoint/2010/main" val="203967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3D4F8B-3008-DD44-99E9-959C374ED58A}"/>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3" name="Title 2">
            <a:extLst>
              <a:ext uri="{FF2B5EF4-FFF2-40B4-BE49-F238E27FC236}">
                <a16:creationId xmlns:a16="http://schemas.microsoft.com/office/drawing/2014/main" id="{4C19B6A7-BA65-C049-B559-E1F00AD3C79B}"/>
              </a:ext>
            </a:extLst>
          </p:cNvPr>
          <p:cNvSpPr>
            <a:spLocks noGrp="1"/>
          </p:cNvSpPr>
          <p:nvPr>
            <p:ph type="title"/>
          </p:nvPr>
        </p:nvSpPr>
        <p:spPr/>
        <p:txBody>
          <a:bodyPr/>
          <a:lstStyle/>
          <a:p>
            <a:r>
              <a:rPr lang="en-US" dirty="0"/>
              <a:t>Real World Data: Office Building</a:t>
            </a:r>
          </a:p>
        </p:txBody>
      </p:sp>
      <p:pic>
        <p:nvPicPr>
          <p:cNvPr id="5" name="Picture 4">
            <a:extLst>
              <a:ext uri="{FF2B5EF4-FFF2-40B4-BE49-F238E27FC236}">
                <a16:creationId xmlns:a16="http://schemas.microsoft.com/office/drawing/2014/main" id="{05DA2BA6-3CB7-664B-9E2D-7BBF9BB261AB}"/>
              </a:ext>
            </a:extLst>
          </p:cNvPr>
          <p:cNvPicPr>
            <a:picLocks noChangeAspect="1"/>
          </p:cNvPicPr>
          <p:nvPr/>
        </p:nvPicPr>
        <p:blipFill rotWithShape="1">
          <a:blip r:embed="rId2"/>
          <a:srcRect b="48799"/>
          <a:stretch/>
        </p:blipFill>
        <p:spPr>
          <a:xfrm>
            <a:off x="1959047" y="2816696"/>
            <a:ext cx="11370092" cy="4124218"/>
          </a:xfrm>
          <a:prstGeom prst="rect">
            <a:avLst/>
          </a:prstGeom>
        </p:spPr>
      </p:pic>
    </p:spTree>
    <p:extLst>
      <p:ext uri="{BB962C8B-B14F-4D97-AF65-F5344CB8AC3E}">
        <p14:creationId xmlns:p14="http://schemas.microsoft.com/office/powerpoint/2010/main" val="423353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C355F-F0F4-3342-A02D-546DDBCC62A3}"/>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3" name="Title 2">
            <a:extLst>
              <a:ext uri="{FF2B5EF4-FFF2-40B4-BE49-F238E27FC236}">
                <a16:creationId xmlns:a16="http://schemas.microsoft.com/office/drawing/2014/main" id="{B6B2553D-F5F4-0845-A326-C752AAB5D0F9}"/>
              </a:ext>
            </a:extLst>
          </p:cNvPr>
          <p:cNvSpPr>
            <a:spLocks noGrp="1"/>
          </p:cNvSpPr>
          <p:nvPr>
            <p:ph type="title"/>
          </p:nvPr>
        </p:nvSpPr>
        <p:spPr>
          <a:xfrm>
            <a:off x="3009419" y="270933"/>
            <a:ext cx="11141610" cy="809722"/>
          </a:xfrm>
        </p:spPr>
        <p:txBody>
          <a:bodyPr/>
          <a:lstStyle/>
          <a:p>
            <a:r>
              <a:rPr lang="en-US" dirty="0"/>
              <a:t>Open-loop Trajectories of Linear Dynamics Model</a:t>
            </a:r>
          </a:p>
        </p:txBody>
      </p:sp>
      <p:pic>
        <p:nvPicPr>
          <p:cNvPr id="6" name="Picture 5" descr="A picture containing text&#10;&#10;Description automatically generated">
            <a:extLst>
              <a:ext uri="{FF2B5EF4-FFF2-40B4-BE49-F238E27FC236}">
                <a16:creationId xmlns:a16="http://schemas.microsoft.com/office/drawing/2014/main" id="{56F7C28E-D4B7-4902-92A9-C892CA01673E}"/>
              </a:ext>
            </a:extLst>
          </p:cNvPr>
          <p:cNvPicPr>
            <a:picLocks noChangeAspect="1"/>
          </p:cNvPicPr>
          <p:nvPr/>
        </p:nvPicPr>
        <p:blipFill>
          <a:blip r:embed="rId2"/>
          <a:stretch>
            <a:fillRect/>
          </a:stretch>
        </p:blipFill>
        <p:spPr>
          <a:xfrm>
            <a:off x="2965083" y="1180798"/>
            <a:ext cx="10245966" cy="6705194"/>
          </a:xfrm>
          <a:prstGeom prst="rect">
            <a:avLst/>
          </a:prstGeom>
        </p:spPr>
      </p:pic>
      <p:sp>
        <p:nvSpPr>
          <p:cNvPr id="5" name="Rectangle 4">
            <a:extLst>
              <a:ext uri="{FF2B5EF4-FFF2-40B4-BE49-F238E27FC236}">
                <a16:creationId xmlns:a16="http://schemas.microsoft.com/office/drawing/2014/main" id="{3BB2D38A-E7A6-47DA-B3F7-E333FA490888}"/>
              </a:ext>
            </a:extLst>
          </p:cNvPr>
          <p:cNvSpPr/>
          <p:nvPr/>
        </p:nvSpPr>
        <p:spPr>
          <a:xfrm>
            <a:off x="1289105" y="7847111"/>
            <a:ext cx="12425422" cy="307777"/>
          </a:xfrm>
          <a:prstGeom prst="rect">
            <a:avLst/>
          </a:prstGeom>
        </p:spPr>
        <p:txBody>
          <a:bodyPr wrap="square">
            <a:spAutoFit/>
          </a:bodyPr>
          <a:lstStyle/>
          <a:p>
            <a:r>
              <a:rPr lang="en-US" sz="1400" dirty="0"/>
              <a:t>Ján Drgona, et. al, Physics-constrained deep learning of multi-zone building thermal dynamics, Energy and Buildings, 2021</a:t>
            </a:r>
          </a:p>
        </p:txBody>
      </p:sp>
    </p:spTree>
    <p:extLst>
      <p:ext uri="{BB962C8B-B14F-4D97-AF65-F5344CB8AC3E}">
        <p14:creationId xmlns:p14="http://schemas.microsoft.com/office/powerpoint/2010/main" val="642881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CC355F-F0F4-3342-A02D-546DDBCC62A3}"/>
              </a:ext>
            </a:extLst>
          </p:cNvPr>
          <p:cNvSpPr>
            <a:spLocks noGrp="1"/>
          </p:cNvSpPr>
          <p:nvPr>
            <p:ph type="sldNum" sz="quarter" idx="12"/>
          </p:nvPr>
        </p:nvSpPr>
        <p:spPr/>
        <p:txBody>
          <a:bodyPr/>
          <a:lstStyle/>
          <a:p>
            <a:fld id="{FE7A4BB3-E848-5A44-82DF-322201952CD8}" type="slidenum">
              <a:rPr lang="en-US" smtClean="0"/>
              <a:pPr/>
              <a:t>18</a:t>
            </a:fld>
            <a:endParaRPr lang="en-US" dirty="0"/>
          </a:p>
        </p:txBody>
      </p:sp>
      <p:sp>
        <p:nvSpPr>
          <p:cNvPr id="3" name="Title 2">
            <a:extLst>
              <a:ext uri="{FF2B5EF4-FFF2-40B4-BE49-F238E27FC236}">
                <a16:creationId xmlns:a16="http://schemas.microsoft.com/office/drawing/2014/main" id="{B6B2553D-F5F4-0845-A326-C752AAB5D0F9}"/>
              </a:ext>
            </a:extLst>
          </p:cNvPr>
          <p:cNvSpPr>
            <a:spLocks noGrp="1"/>
          </p:cNvSpPr>
          <p:nvPr>
            <p:ph type="title"/>
          </p:nvPr>
        </p:nvSpPr>
        <p:spPr>
          <a:xfrm>
            <a:off x="3009419" y="270933"/>
            <a:ext cx="11141610" cy="826347"/>
          </a:xfrm>
        </p:spPr>
        <p:txBody>
          <a:bodyPr/>
          <a:lstStyle/>
          <a:p>
            <a:r>
              <a:rPr lang="en-US" dirty="0"/>
              <a:t>Open-loop Trajectories of Neural Dynamics Model</a:t>
            </a:r>
          </a:p>
        </p:txBody>
      </p:sp>
      <p:pic>
        <p:nvPicPr>
          <p:cNvPr id="6" name="Picture 5" descr="A picture containing text&#10;&#10;Description automatically generated">
            <a:extLst>
              <a:ext uri="{FF2B5EF4-FFF2-40B4-BE49-F238E27FC236}">
                <a16:creationId xmlns:a16="http://schemas.microsoft.com/office/drawing/2014/main" id="{7986E3C8-3981-4646-B4A1-7A6CC66DD64C}"/>
              </a:ext>
            </a:extLst>
          </p:cNvPr>
          <p:cNvPicPr>
            <a:picLocks noChangeAspect="1"/>
          </p:cNvPicPr>
          <p:nvPr/>
        </p:nvPicPr>
        <p:blipFill>
          <a:blip r:embed="rId2"/>
          <a:stretch>
            <a:fillRect/>
          </a:stretch>
        </p:blipFill>
        <p:spPr>
          <a:xfrm>
            <a:off x="3009419" y="1238320"/>
            <a:ext cx="10183365" cy="6647688"/>
          </a:xfrm>
          <a:prstGeom prst="rect">
            <a:avLst/>
          </a:prstGeom>
        </p:spPr>
      </p:pic>
      <p:sp>
        <p:nvSpPr>
          <p:cNvPr id="5" name="Rectangle 4">
            <a:extLst>
              <a:ext uri="{FF2B5EF4-FFF2-40B4-BE49-F238E27FC236}">
                <a16:creationId xmlns:a16="http://schemas.microsoft.com/office/drawing/2014/main" id="{3700BAC1-A4B9-41AB-A420-A202918CDFD9}"/>
              </a:ext>
            </a:extLst>
          </p:cNvPr>
          <p:cNvSpPr/>
          <p:nvPr/>
        </p:nvSpPr>
        <p:spPr>
          <a:xfrm>
            <a:off x="1289105" y="7847111"/>
            <a:ext cx="12425422" cy="307777"/>
          </a:xfrm>
          <a:prstGeom prst="rect">
            <a:avLst/>
          </a:prstGeom>
        </p:spPr>
        <p:txBody>
          <a:bodyPr wrap="square">
            <a:spAutoFit/>
          </a:bodyPr>
          <a:lstStyle/>
          <a:p>
            <a:r>
              <a:rPr lang="en-US" sz="1400" dirty="0"/>
              <a:t>Ján Drgona, et. al, Physics-constrained deep learning of multi-zone building thermal dynamics, Energy and Buildings, 2021</a:t>
            </a:r>
          </a:p>
        </p:txBody>
      </p:sp>
    </p:spTree>
    <p:extLst>
      <p:ext uri="{BB962C8B-B14F-4D97-AF65-F5344CB8AC3E}">
        <p14:creationId xmlns:p14="http://schemas.microsoft.com/office/powerpoint/2010/main" val="1142190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19</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48107" y="414409"/>
            <a:ext cx="10972800" cy="1031394"/>
          </a:xfrm>
        </p:spPr>
        <p:txBody>
          <a:bodyPr lIns="0" anchor="b"/>
          <a:lstStyle/>
          <a:p>
            <a:r>
              <a:rPr lang="en-US" dirty="0">
                <a:solidFill>
                  <a:srgbClr val="D57500"/>
                </a:solidFill>
                <a:latin typeface="Arial"/>
                <a:cs typeface="Arial"/>
              </a:rPr>
              <a:t>Economic DPC for Building Control</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IFAC NMPC 2021</a:t>
            </a:r>
          </a:p>
        </p:txBody>
      </p:sp>
      <p:pic>
        <p:nvPicPr>
          <p:cNvPr id="11" name="Picture 10" descr="Diagram&#10;&#10;Description automatically generated">
            <a:extLst>
              <a:ext uri="{FF2B5EF4-FFF2-40B4-BE49-F238E27FC236}">
                <a16:creationId xmlns:a16="http://schemas.microsoft.com/office/drawing/2014/main" id="{FCB10E31-9B1B-458E-8799-DF94A71DA4CC}"/>
              </a:ext>
            </a:extLst>
          </p:cNvPr>
          <p:cNvPicPr>
            <a:picLocks noChangeAspect="1"/>
          </p:cNvPicPr>
          <p:nvPr/>
        </p:nvPicPr>
        <p:blipFill>
          <a:blip r:embed="rId2"/>
          <a:stretch>
            <a:fillRect/>
          </a:stretch>
        </p:blipFill>
        <p:spPr>
          <a:xfrm>
            <a:off x="2143644" y="1474657"/>
            <a:ext cx="11163300" cy="3716575"/>
          </a:xfrm>
          <a:prstGeom prst="rect">
            <a:avLst/>
          </a:prstGeom>
        </p:spPr>
      </p:pic>
      <p:pic>
        <p:nvPicPr>
          <p:cNvPr id="15" name="Picture 14" descr="Diagram, text&#10;&#10;Description automatically generated">
            <a:extLst>
              <a:ext uri="{FF2B5EF4-FFF2-40B4-BE49-F238E27FC236}">
                <a16:creationId xmlns:a16="http://schemas.microsoft.com/office/drawing/2014/main" id="{237EE677-4D87-4A52-ACD6-3BB6DD809961}"/>
              </a:ext>
            </a:extLst>
          </p:cNvPr>
          <p:cNvPicPr>
            <a:picLocks noChangeAspect="1"/>
          </p:cNvPicPr>
          <p:nvPr/>
        </p:nvPicPr>
        <p:blipFill>
          <a:blip r:embed="rId3"/>
          <a:stretch>
            <a:fillRect/>
          </a:stretch>
        </p:blipFill>
        <p:spPr>
          <a:xfrm>
            <a:off x="5741049" y="5392211"/>
            <a:ext cx="3154106" cy="882736"/>
          </a:xfrm>
          <a:prstGeom prst="rect">
            <a:avLst/>
          </a:prstGeom>
        </p:spPr>
      </p:pic>
      <p:pic>
        <p:nvPicPr>
          <p:cNvPr id="17" name="Picture 16" descr="Text&#10;&#10;Description automatically generated">
            <a:extLst>
              <a:ext uri="{FF2B5EF4-FFF2-40B4-BE49-F238E27FC236}">
                <a16:creationId xmlns:a16="http://schemas.microsoft.com/office/drawing/2014/main" id="{61550B4F-EBD9-4BF2-AC28-6EA0F17C1777}"/>
              </a:ext>
            </a:extLst>
          </p:cNvPr>
          <p:cNvPicPr>
            <a:picLocks noChangeAspect="1"/>
          </p:cNvPicPr>
          <p:nvPr/>
        </p:nvPicPr>
        <p:blipFill>
          <a:blip r:embed="rId4"/>
          <a:stretch>
            <a:fillRect/>
          </a:stretch>
        </p:blipFill>
        <p:spPr>
          <a:xfrm>
            <a:off x="5795790" y="6602449"/>
            <a:ext cx="3055030" cy="835398"/>
          </a:xfrm>
          <a:prstGeom prst="rect">
            <a:avLst/>
          </a:prstGeom>
        </p:spPr>
      </p:pic>
      <p:pic>
        <p:nvPicPr>
          <p:cNvPr id="19" name="Picture 18" descr="Text, letter&#10;&#10;Description automatically generated">
            <a:extLst>
              <a:ext uri="{FF2B5EF4-FFF2-40B4-BE49-F238E27FC236}">
                <a16:creationId xmlns:a16="http://schemas.microsoft.com/office/drawing/2014/main" id="{022D461E-B52E-40C2-9B88-0E3379E32F33}"/>
              </a:ext>
            </a:extLst>
          </p:cNvPr>
          <p:cNvPicPr>
            <a:picLocks noChangeAspect="1"/>
          </p:cNvPicPr>
          <p:nvPr/>
        </p:nvPicPr>
        <p:blipFill>
          <a:blip r:embed="rId5"/>
          <a:stretch>
            <a:fillRect/>
          </a:stretch>
        </p:blipFill>
        <p:spPr>
          <a:xfrm>
            <a:off x="8997697" y="5735783"/>
            <a:ext cx="5083860" cy="1522144"/>
          </a:xfrm>
          <a:prstGeom prst="rect">
            <a:avLst/>
          </a:prstGeom>
        </p:spPr>
      </p:pic>
      <p:sp>
        <p:nvSpPr>
          <p:cNvPr id="20" name="Rectangle 19">
            <a:extLst>
              <a:ext uri="{FF2B5EF4-FFF2-40B4-BE49-F238E27FC236}">
                <a16:creationId xmlns:a16="http://schemas.microsoft.com/office/drawing/2014/main" id="{C8784E7D-054A-4ECC-9048-B10940A00532}"/>
              </a:ext>
            </a:extLst>
          </p:cNvPr>
          <p:cNvSpPr/>
          <p:nvPr/>
        </p:nvSpPr>
        <p:spPr>
          <a:xfrm>
            <a:off x="4914825" y="5611638"/>
            <a:ext cx="813043" cy="369332"/>
          </a:xfrm>
          <a:prstGeom prst="rect">
            <a:avLst/>
          </a:prstGeom>
        </p:spPr>
        <p:txBody>
          <a:bodyPr wrap="none">
            <a:spAutoFit/>
          </a:bodyPr>
          <a:lstStyle/>
          <a:p>
            <a:r>
              <a:rPr lang="en-US" sz="1800" dirty="0">
                <a:solidFill>
                  <a:schemeClr val="accent2"/>
                </a:solidFill>
              </a:rPr>
              <a:t>model</a:t>
            </a:r>
          </a:p>
        </p:txBody>
      </p:sp>
      <p:sp>
        <p:nvSpPr>
          <p:cNvPr id="21" name="Rectangle 20">
            <a:extLst>
              <a:ext uri="{FF2B5EF4-FFF2-40B4-BE49-F238E27FC236}">
                <a16:creationId xmlns:a16="http://schemas.microsoft.com/office/drawing/2014/main" id="{FD8918DA-8C7A-4F27-B152-4A70672E6C44}"/>
              </a:ext>
            </a:extLst>
          </p:cNvPr>
          <p:cNvSpPr/>
          <p:nvPr/>
        </p:nvSpPr>
        <p:spPr>
          <a:xfrm>
            <a:off x="4914824" y="6709601"/>
            <a:ext cx="774571" cy="369332"/>
          </a:xfrm>
          <a:prstGeom prst="rect">
            <a:avLst/>
          </a:prstGeom>
        </p:spPr>
        <p:txBody>
          <a:bodyPr wrap="none">
            <a:spAutoFit/>
          </a:bodyPr>
          <a:lstStyle/>
          <a:p>
            <a:r>
              <a:rPr lang="en-US" sz="1800" dirty="0">
                <a:solidFill>
                  <a:schemeClr val="accent2"/>
                </a:solidFill>
              </a:rPr>
              <a:t>policy</a:t>
            </a:r>
          </a:p>
        </p:txBody>
      </p:sp>
      <p:sp>
        <p:nvSpPr>
          <p:cNvPr id="22" name="Rectangle 21">
            <a:extLst>
              <a:ext uri="{FF2B5EF4-FFF2-40B4-BE49-F238E27FC236}">
                <a16:creationId xmlns:a16="http://schemas.microsoft.com/office/drawing/2014/main" id="{3E03B896-7E6B-4A99-A2A4-E4305FBA0CBB}"/>
              </a:ext>
            </a:extLst>
          </p:cNvPr>
          <p:cNvSpPr/>
          <p:nvPr/>
        </p:nvSpPr>
        <p:spPr>
          <a:xfrm>
            <a:off x="9423089" y="5353145"/>
            <a:ext cx="3121367" cy="369332"/>
          </a:xfrm>
          <a:prstGeom prst="rect">
            <a:avLst/>
          </a:prstGeom>
        </p:spPr>
        <p:txBody>
          <a:bodyPr wrap="none">
            <a:spAutoFit/>
          </a:bodyPr>
          <a:lstStyle/>
          <a:p>
            <a:r>
              <a:rPr lang="en-US" sz="1800" dirty="0">
                <a:solidFill>
                  <a:schemeClr val="accent2"/>
                </a:solidFill>
              </a:rPr>
              <a:t>Economic MPC loss function</a:t>
            </a:r>
          </a:p>
        </p:txBody>
      </p:sp>
      <p:pic>
        <p:nvPicPr>
          <p:cNvPr id="1026" name="Picture 2" descr="Fig. 2">
            <a:extLst>
              <a:ext uri="{FF2B5EF4-FFF2-40B4-BE49-F238E27FC236}">
                <a16:creationId xmlns:a16="http://schemas.microsoft.com/office/drawing/2014/main" id="{A502577D-3B8D-4378-B0BC-A676F5E882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6047" y="5392211"/>
            <a:ext cx="26860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393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BD289D-C75B-CC4B-9500-C9E4FE9619E9}"/>
              </a:ext>
            </a:extLst>
          </p:cNvPr>
          <p:cNvSpPr>
            <a:spLocks noGrp="1"/>
          </p:cNvSpPr>
          <p:nvPr>
            <p:ph type="sldNum" sz="quarter" idx="12"/>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FE7A4BB3-E848-5A44-82DF-322201952CD8}" type="slidenum">
              <a:rPr kumimoji="0" lang="en-US" sz="1200" b="0" i="0" u="none" strike="noStrike" kern="1200" cap="none" spc="0" normalizeH="0" baseline="0" noProof="0" smtClean="0">
                <a:ln>
                  <a:noFill/>
                </a:ln>
                <a:solidFill>
                  <a:srgbClr val="B3B3B3"/>
                </a:solidFill>
                <a:effectLst/>
                <a:uLnTx/>
                <a:uFillTx/>
                <a:latin typeface="Arial" panose="020B0604020202020204" pitchFamily="34" charset="0"/>
                <a:ea typeface="+mn-ea"/>
                <a:cs typeface="Arial" panose="020B0604020202020204" pitchFamily="34" charset="0"/>
              </a:rPr>
              <a:pPr marL="0" marR="0" lvl="0" indent="0" algn="r" defTabSz="109728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B3B3B3"/>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0BC9E519-6990-944B-9C50-7729A2AF159B}"/>
              </a:ext>
            </a:extLst>
          </p:cNvPr>
          <p:cNvSpPr>
            <a:spLocks noGrp="1"/>
          </p:cNvSpPr>
          <p:nvPr>
            <p:ph type="title"/>
          </p:nvPr>
        </p:nvSpPr>
        <p:spPr>
          <a:xfrm>
            <a:off x="2985399" y="603879"/>
            <a:ext cx="9388780" cy="877917"/>
          </a:xfrm>
        </p:spPr>
        <p:txBody>
          <a:bodyPr anchor="ctr"/>
          <a:lstStyle/>
          <a:p>
            <a:r>
              <a:rPr lang="en-US" dirty="0"/>
              <a:t>The DOE National Laboratory </a:t>
            </a:r>
            <a:br>
              <a:rPr lang="en-US" dirty="0"/>
            </a:br>
            <a:r>
              <a:rPr lang="en-US" sz="1800" cap="small" dirty="0"/>
              <a:t>“without laboratories, men of science are soldiers without arms” – Louis Pasteur</a:t>
            </a:r>
          </a:p>
        </p:txBody>
      </p:sp>
      <p:pic>
        <p:nvPicPr>
          <p:cNvPr id="7" name="Picture 6">
            <a:extLst>
              <a:ext uri="{FF2B5EF4-FFF2-40B4-BE49-F238E27FC236}">
                <a16:creationId xmlns:a16="http://schemas.microsoft.com/office/drawing/2014/main" id="{49014283-8FB7-ED4B-AEBA-0054A4B22878}"/>
              </a:ext>
            </a:extLst>
          </p:cNvPr>
          <p:cNvPicPr>
            <a:picLocks noChangeAspect="1"/>
          </p:cNvPicPr>
          <p:nvPr/>
        </p:nvPicPr>
        <p:blipFill>
          <a:blip r:embed="rId2"/>
          <a:stretch>
            <a:fillRect/>
          </a:stretch>
        </p:blipFill>
        <p:spPr>
          <a:xfrm>
            <a:off x="10987132" y="3446961"/>
            <a:ext cx="3030278" cy="3030278"/>
          </a:xfrm>
          <a:prstGeom prst="rect">
            <a:avLst/>
          </a:prstGeom>
        </p:spPr>
      </p:pic>
      <p:pic>
        <p:nvPicPr>
          <p:cNvPr id="8" name="Picture 7">
            <a:extLst>
              <a:ext uri="{FF2B5EF4-FFF2-40B4-BE49-F238E27FC236}">
                <a16:creationId xmlns:a16="http://schemas.microsoft.com/office/drawing/2014/main" id="{B3FEA80E-B22A-6F43-8D06-9430B9045EB9}"/>
              </a:ext>
            </a:extLst>
          </p:cNvPr>
          <p:cNvPicPr>
            <a:picLocks noChangeAspect="1"/>
          </p:cNvPicPr>
          <p:nvPr/>
        </p:nvPicPr>
        <p:blipFill>
          <a:blip r:embed="rId3"/>
          <a:stretch>
            <a:fillRect/>
          </a:stretch>
        </p:blipFill>
        <p:spPr>
          <a:xfrm>
            <a:off x="10987132" y="3446961"/>
            <a:ext cx="3030278" cy="3030278"/>
          </a:xfrm>
          <a:prstGeom prst="rect">
            <a:avLst/>
          </a:prstGeom>
        </p:spPr>
      </p:pic>
      <p:pic>
        <p:nvPicPr>
          <p:cNvPr id="9" name="Picture 8">
            <a:extLst>
              <a:ext uri="{FF2B5EF4-FFF2-40B4-BE49-F238E27FC236}">
                <a16:creationId xmlns:a16="http://schemas.microsoft.com/office/drawing/2014/main" id="{0385CA89-13AB-454C-9580-4E2FF94275F0}"/>
              </a:ext>
            </a:extLst>
          </p:cNvPr>
          <p:cNvPicPr>
            <a:picLocks noChangeAspect="1"/>
          </p:cNvPicPr>
          <p:nvPr/>
        </p:nvPicPr>
        <p:blipFill>
          <a:blip r:embed="rId4"/>
          <a:stretch>
            <a:fillRect/>
          </a:stretch>
        </p:blipFill>
        <p:spPr>
          <a:xfrm>
            <a:off x="10987132" y="3446961"/>
            <a:ext cx="3030278" cy="3030278"/>
          </a:xfrm>
          <a:prstGeom prst="rect">
            <a:avLst/>
          </a:prstGeom>
        </p:spPr>
      </p:pic>
      <p:pic>
        <p:nvPicPr>
          <p:cNvPr id="10" name="Picture 9">
            <a:extLst>
              <a:ext uri="{FF2B5EF4-FFF2-40B4-BE49-F238E27FC236}">
                <a16:creationId xmlns:a16="http://schemas.microsoft.com/office/drawing/2014/main" id="{40EE449B-2434-0B48-9938-9B7397E32419}"/>
              </a:ext>
            </a:extLst>
          </p:cNvPr>
          <p:cNvPicPr>
            <a:picLocks noChangeAspect="1"/>
          </p:cNvPicPr>
          <p:nvPr/>
        </p:nvPicPr>
        <p:blipFill>
          <a:blip r:embed="rId5"/>
          <a:stretch>
            <a:fillRect/>
          </a:stretch>
        </p:blipFill>
        <p:spPr>
          <a:xfrm>
            <a:off x="10987132" y="3446961"/>
            <a:ext cx="3030278" cy="3030278"/>
          </a:xfrm>
          <a:prstGeom prst="rect">
            <a:avLst/>
          </a:prstGeom>
        </p:spPr>
      </p:pic>
      <p:pic>
        <p:nvPicPr>
          <p:cNvPr id="11" name="Picture 10">
            <a:extLst>
              <a:ext uri="{FF2B5EF4-FFF2-40B4-BE49-F238E27FC236}">
                <a16:creationId xmlns:a16="http://schemas.microsoft.com/office/drawing/2014/main" id="{976FF4D0-7811-9F47-AD0A-884916479DFB}"/>
              </a:ext>
            </a:extLst>
          </p:cNvPr>
          <p:cNvPicPr>
            <a:picLocks noChangeAspect="1"/>
          </p:cNvPicPr>
          <p:nvPr/>
        </p:nvPicPr>
        <p:blipFill>
          <a:blip r:embed="rId6"/>
          <a:stretch>
            <a:fillRect/>
          </a:stretch>
        </p:blipFill>
        <p:spPr>
          <a:xfrm>
            <a:off x="10987132" y="3446961"/>
            <a:ext cx="3030278" cy="3030278"/>
          </a:xfrm>
          <a:prstGeom prst="rect">
            <a:avLst/>
          </a:prstGeom>
        </p:spPr>
      </p:pic>
      <p:sp>
        <p:nvSpPr>
          <p:cNvPr id="12" name="Title 3">
            <a:extLst>
              <a:ext uri="{FF2B5EF4-FFF2-40B4-BE49-F238E27FC236}">
                <a16:creationId xmlns:a16="http://schemas.microsoft.com/office/drawing/2014/main" id="{6D1F813D-621E-3240-B37D-5BEC96D64CDE}"/>
              </a:ext>
            </a:extLst>
          </p:cNvPr>
          <p:cNvSpPr txBox="1">
            <a:spLocks/>
          </p:cNvSpPr>
          <p:nvPr/>
        </p:nvSpPr>
        <p:spPr>
          <a:xfrm>
            <a:off x="10517850" y="1774043"/>
            <a:ext cx="3712657" cy="1658623"/>
          </a:xfrm>
          <a:prstGeom prst="rect">
            <a:avLst/>
          </a:prstGeom>
        </p:spPr>
        <p:txBody>
          <a:bodyPr lIns="0" anchor="ctr" anchorCtr="0"/>
          <a:lstStyle>
            <a:lvl1pPr algn="l" defTabSz="1097280" rtl="0" eaLnBrk="1" latinLnBrk="0" hangingPunct="1">
              <a:lnSpc>
                <a:spcPct val="90000"/>
              </a:lnSpc>
              <a:spcBef>
                <a:spcPct val="0"/>
              </a:spcBef>
              <a:buNone/>
              <a:defRPr lang="en-US" sz="3600" b="1" kern="1200" dirty="0">
                <a:solidFill>
                  <a:srgbClr val="C8722E"/>
                </a:solidFill>
                <a:latin typeface="Arial" panose="020B0604020202020204" pitchFamily="34" charset="0"/>
                <a:ea typeface="+mn-ea"/>
                <a:cs typeface="Arial" panose="020B0604020202020204" pitchFamily="34" charset="0"/>
              </a:defRPr>
            </a:lvl1pPr>
          </a:lstStyle>
          <a:p>
            <a:pPr algn="ctr">
              <a:lnSpc>
                <a:spcPct val="100000"/>
              </a:lnSpc>
              <a:spcBef>
                <a:spcPts val="0"/>
              </a:spcBef>
            </a:pPr>
            <a:r>
              <a:rPr lang="en-US" sz="2400" b="0" dirty="0">
                <a:solidFill>
                  <a:srgbClr val="616265"/>
                </a:solidFill>
              </a:rPr>
              <a:t>Address </a:t>
            </a:r>
            <a:r>
              <a:rPr lang="en-US" sz="2400" dirty="0">
                <a:solidFill>
                  <a:srgbClr val="CC7022"/>
                </a:solidFill>
              </a:rPr>
              <a:t>complex challenges</a:t>
            </a:r>
            <a:r>
              <a:rPr lang="en-US" sz="2400" dirty="0"/>
              <a:t> </a:t>
            </a:r>
            <a:br>
              <a:rPr lang="en-US" sz="2400" dirty="0"/>
            </a:br>
            <a:r>
              <a:rPr lang="en-US" sz="2400" b="0" dirty="0">
                <a:solidFill>
                  <a:srgbClr val="616265"/>
                </a:solidFill>
              </a:rPr>
              <a:t>and provide solutions to critical </a:t>
            </a:r>
            <a:r>
              <a:rPr lang="en-US" sz="2400" dirty="0">
                <a:solidFill>
                  <a:srgbClr val="CC7022"/>
                </a:solidFill>
              </a:rPr>
              <a:t>national needs</a:t>
            </a:r>
          </a:p>
        </p:txBody>
      </p:sp>
      <p:grpSp>
        <p:nvGrpSpPr>
          <p:cNvPr id="13" name="Group 12">
            <a:extLst>
              <a:ext uri="{FF2B5EF4-FFF2-40B4-BE49-F238E27FC236}">
                <a16:creationId xmlns:a16="http://schemas.microsoft.com/office/drawing/2014/main" id="{6437B013-015E-1D41-882B-62C093F22E8C}"/>
              </a:ext>
            </a:extLst>
          </p:cNvPr>
          <p:cNvGrpSpPr/>
          <p:nvPr/>
        </p:nvGrpSpPr>
        <p:grpSpPr>
          <a:xfrm>
            <a:off x="1299794" y="4720307"/>
            <a:ext cx="8344431" cy="3324073"/>
            <a:chOff x="1371600" y="1828800"/>
            <a:chExt cx="12801600" cy="5943600"/>
          </a:xfrm>
        </p:grpSpPr>
        <p:pic>
          <p:nvPicPr>
            <p:cNvPr id="14" name="Picture 13">
              <a:extLst>
                <a:ext uri="{FF2B5EF4-FFF2-40B4-BE49-F238E27FC236}">
                  <a16:creationId xmlns:a16="http://schemas.microsoft.com/office/drawing/2014/main" id="{D284F0EB-CA48-1341-B174-C26B2510CE3A}"/>
                </a:ext>
              </a:extLst>
            </p:cNvPr>
            <p:cNvPicPr>
              <a:picLocks noChangeAspect="1"/>
            </p:cNvPicPr>
            <p:nvPr/>
          </p:nvPicPr>
          <p:blipFill>
            <a:blip r:embed="rId7"/>
            <a:stretch>
              <a:fillRect/>
            </a:stretch>
          </p:blipFill>
          <p:spPr>
            <a:xfrm>
              <a:off x="1371600" y="1828800"/>
              <a:ext cx="12801600" cy="5943600"/>
            </a:xfrm>
            <a:prstGeom prst="rect">
              <a:avLst/>
            </a:prstGeom>
          </p:spPr>
        </p:pic>
        <p:sp>
          <p:nvSpPr>
            <p:cNvPr id="15" name="Oval 14">
              <a:extLst>
                <a:ext uri="{FF2B5EF4-FFF2-40B4-BE49-F238E27FC236}">
                  <a16:creationId xmlns:a16="http://schemas.microsoft.com/office/drawing/2014/main" id="{B80F3616-1C13-AE48-974B-EA863D22A86C}"/>
                </a:ext>
              </a:extLst>
            </p:cNvPr>
            <p:cNvSpPr/>
            <p:nvPr/>
          </p:nvSpPr>
          <p:spPr>
            <a:xfrm>
              <a:off x="3715697" y="2109853"/>
              <a:ext cx="566928" cy="566928"/>
            </a:xfrm>
            <a:prstGeom prst="ellipse">
              <a:avLst/>
            </a:prstGeom>
            <a:solidFill>
              <a:srgbClr val="D97805"/>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06A11969-B934-744E-B34B-9111AC46D9C7}"/>
                </a:ext>
              </a:extLst>
            </p:cNvPr>
            <p:cNvPicPr>
              <a:picLocks noChangeAspect="1"/>
            </p:cNvPicPr>
            <p:nvPr/>
          </p:nvPicPr>
          <p:blipFill>
            <a:blip r:embed="rId8"/>
            <a:stretch>
              <a:fillRect/>
            </a:stretch>
          </p:blipFill>
          <p:spPr>
            <a:xfrm>
              <a:off x="3795961" y="2207580"/>
              <a:ext cx="457200" cy="358775"/>
            </a:xfrm>
            <a:prstGeom prst="rect">
              <a:avLst/>
            </a:prstGeom>
          </p:spPr>
        </p:pic>
        <p:sp>
          <p:nvSpPr>
            <p:cNvPr id="17" name="Oval 16">
              <a:extLst>
                <a:ext uri="{FF2B5EF4-FFF2-40B4-BE49-F238E27FC236}">
                  <a16:creationId xmlns:a16="http://schemas.microsoft.com/office/drawing/2014/main" id="{DE66F0A8-D8CD-B746-AD70-620F8E2F277A}"/>
                </a:ext>
              </a:extLst>
            </p:cNvPr>
            <p:cNvSpPr/>
            <p:nvPr/>
          </p:nvSpPr>
          <p:spPr>
            <a:xfrm>
              <a:off x="4848922" y="2967228"/>
              <a:ext cx="566928" cy="566928"/>
            </a:xfrm>
            <a:prstGeom prst="ellipse">
              <a:avLst/>
            </a:prstGeom>
            <a:solidFill>
              <a:srgbClr val="0068A5"/>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18" name="Picture 17">
              <a:extLst>
                <a:ext uri="{FF2B5EF4-FFF2-40B4-BE49-F238E27FC236}">
                  <a16:creationId xmlns:a16="http://schemas.microsoft.com/office/drawing/2014/main" id="{AC613884-E996-B443-8146-A472ECA843B8}"/>
                </a:ext>
              </a:extLst>
            </p:cNvPr>
            <p:cNvPicPr>
              <a:picLocks noChangeAspect="1"/>
            </p:cNvPicPr>
            <p:nvPr/>
          </p:nvPicPr>
          <p:blipFill>
            <a:blip r:embed="rId9"/>
            <a:stretch>
              <a:fillRect/>
            </a:stretch>
          </p:blipFill>
          <p:spPr>
            <a:xfrm>
              <a:off x="4884736" y="3107817"/>
              <a:ext cx="495300" cy="285750"/>
            </a:xfrm>
            <a:prstGeom prst="rect">
              <a:avLst/>
            </a:prstGeom>
          </p:spPr>
        </p:pic>
        <p:sp>
          <p:nvSpPr>
            <p:cNvPr id="19" name="Oval 18">
              <a:extLst>
                <a:ext uri="{FF2B5EF4-FFF2-40B4-BE49-F238E27FC236}">
                  <a16:creationId xmlns:a16="http://schemas.microsoft.com/office/drawing/2014/main" id="{10AFEA9F-1C00-2842-9C8D-75B4455F1B72}"/>
                </a:ext>
              </a:extLst>
            </p:cNvPr>
            <p:cNvSpPr/>
            <p:nvPr/>
          </p:nvSpPr>
          <p:spPr>
            <a:xfrm>
              <a:off x="6083297" y="3913378"/>
              <a:ext cx="566928" cy="566928"/>
            </a:xfrm>
            <a:prstGeom prst="ellipse">
              <a:avLst/>
            </a:prstGeom>
            <a:solidFill>
              <a:srgbClr val="007AC3"/>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20" name="Picture 19">
              <a:extLst>
                <a:ext uri="{FF2B5EF4-FFF2-40B4-BE49-F238E27FC236}">
                  <a16:creationId xmlns:a16="http://schemas.microsoft.com/office/drawing/2014/main" id="{1653A561-8FC2-0744-BDD6-12DA3A65E4F5}"/>
                </a:ext>
              </a:extLst>
            </p:cNvPr>
            <p:cNvPicPr>
              <a:picLocks noChangeAspect="1"/>
            </p:cNvPicPr>
            <p:nvPr/>
          </p:nvPicPr>
          <p:blipFill>
            <a:blip r:embed="rId10"/>
            <a:stretch>
              <a:fillRect/>
            </a:stretch>
          </p:blipFill>
          <p:spPr>
            <a:xfrm>
              <a:off x="6111174" y="4126992"/>
              <a:ext cx="511175" cy="139700"/>
            </a:xfrm>
            <a:prstGeom prst="rect">
              <a:avLst/>
            </a:prstGeom>
          </p:spPr>
        </p:pic>
        <p:sp>
          <p:nvSpPr>
            <p:cNvPr id="21" name="Oval 20">
              <a:extLst>
                <a:ext uri="{FF2B5EF4-FFF2-40B4-BE49-F238E27FC236}">
                  <a16:creationId xmlns:a16="http://schemas.microsoft.com/office/drawing/2014/main" id="{B834EF7B-208D-6A41-B478-72BA6DCD737B}"/>
                </a:ext>
              </a:extLst>
            </p:cNvPr>
            <p:cNvSpPr/>
            <p:nvPr/>
          </p:nvSpPr>
          <p:spPr>
            <a:xfrm>
              <a:off x="2929125" y="3873564"/>
              <a:ext cx="566928" cy="566928"/>
            </a:xfrm>
            <a:prstGeom prst="ellipse">
              <a:avLst/>
            </a:prstGeom>
            <a:solidFill>
              <a:srgbClr val="01395A"/>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22" name="Picture 21">
              <a:extLst>
                <a:ext uri="{FF2B5EF4-FFF2-40B4-BE49-F238E27FC236}">
                  <a16:creationId xmlns:a16="http://schemas.microsoft.com/office/drawing/2014/main" id="{C51ED8BE-B55A-EC4B-9424-924326C24B6A}"/>
                </a:ext>
              </a:extLst>
            </p:cNvPr>
            <p:cNvPicPr>
              <a:picLocks noChangeAspect="1"/>
            </p:cNvPicPr>
            <p:nvPr/>
          </p:nvPicPr>
          <p:blipFill>
            <a:blip r:embed="rId11"/>
            <a:stretch>
              <a:fillRect/>
            </a:stretch>
          </p:blipFill>
          <p:spPr>
            <a:xfrm>
              <a:off x="2971289" y="3964941"/>
              <a:ext cx="482600" cy="358775"/>
            </a:xfrm>
            <a:prstGeom prst="rect">
              <a:avLst/>
            </a:prstGeom>
          </p:spPr>
        </p:pic>
        <p:sp>
          <p:nvSpPr>
            <p:cNvPr id="23" name="Oval 22">
              <a:extLst>
                <a:ext uri="{FF2B5EF4-FFF2-40B4-BE49-F238E27FC236}">
                  <a16:creationId xmlns:a16="http://schemas.microsoft.com/office/drawing/2014/main" id="{19BE3599-C575-1845-B8DD-C8AC281E1AB5}"/>
                </a:ext>
              </a:extLst>
            </p:cNvPr>
            <p:cNvSpPr/>
            <p:nvPr/>
          </p:nvSpPr>
          <p:spPr>
            <a:xfrm>
              <a:off x="2809872" y="4526661"/>
              <a:ext cx="566928" cy="566928"/>
            </a:xfrm>
            <a:prstGeom prst="ellipse">
              <a:avLst/>
            </a:prstGeom>
            <a:solidFill>
              <a:srgbClr val="A01C34"/>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4567748A-5221-114E-8404-F0E2661CDED0}"/>
                </a:ext>
              </a:extLst>
            </p:cNvPr>
            <p:cNvPicPr>
              <a:picLocks noChangeAspect="1"/>
            </p:cNvPicPr>
            <p:nvPr/>
          </p:nvPicPr>
          <p:blipFill>
            <a:blip r:embed="rId12"/>
            <a:stretch>
              <a:fillRect/>
            </a:stretch>
          </p:blipFill>
          <p:spPr>
            <a:xfrm>
              <a:off x="2845686" y="4724400"/>
              <a:ext cx="495300" cy="177800"/>
            </a:xfrm>
            <a:prstGeom prst="rect">
              <a:avLst/>
            </a:prstGeom>
          </p:spPr>
        </p:pic>
        <p:sp>
          <p:nvSpPr>
            <p:cNvPr id="25" name="Oval 24">
              <a:extLst>
                <a:ext uri="{FF2B5EF4-FFF2-40B4-BE49-F238E27FC236}">
                  <a16:creationId xmlns:a16="http://schemas.microsoft.com/office/drawing/2014/main" id="{9EA68C5F-8362-7640-A910-2F2E88FB8E44}"/>
                </a:ext>
              </a:extLst>
            </p:cNvPr>
            <p:cNvSpPr/>
            <p:nvPr/>
          </p:nvSpPr>
          <p:spPr>
            <a:xfrm>
              <a:off x="3407852" y="4233672"/>
              <a:ext cx="566928" cy="566928"/>
            </a:xfrm>
            <a:prstGeom prst="ellipse">
              <a:avLst/>
            </a:prstGeom>
            <a:solidFill>
              <a:srgbClr val="2E3092"/>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26" name="Picture 25">
              <a:extLst>
                <a:ext uri="{FF2B5EF4-FFF2-40B4-BE49-F238E27FC236}">
                  <a16:creationId xmlns:a16="http://schemas.microsoft.com/office/drawing/2014/main" id="{8A362CC8-B6C3-F649-B3B6-8CAC727EF649}"/>
                </a:ext>
              </a:extLst>
            </p:cNvPr>
            <p:cNvPicPr>
              <a:picLocks noChangeAspect="1"/>
            </p:cNvPicPr>
            <p:nvPr/>
          </p:nvPicPr>
          <p:blipFill>
            <a:blip r:embed="rId13"/>
            <a:stretch>
              <a:fillRect/>
            </a:stretch>
          </p:blipFill>
          <p:spPr>
            <a:xfrm>
              <a:off x="3510784" y="4214050"/>
              <a:ext cx="457200" cy="549275"/>
            </a:xfrm>
            <a:prstGeom prst="rect">
              <a:avLst/>
            </a:prstGeom>
          </p:spPr>
        </p:pic>
        <p:sp>
          <p:nvSpPr>
            <p:cNvPr id="27" name="Oval 26">
              <a:extLst>
                <a:ext uri="{FF2B5EF4-FFF2-40B4-BE49-F238E27FC236}">
                  <a16:creationId xmlns:a16="http://schemas.microsoft.com/office/drawing/2014/main" id="{62331A75-7715-554D-81C7-3AC283FFE599}"/>
                </a:ext>
              </a:extLst>
            </p:cNvPr>
            <p:cNvSpPr/>
            <p:nvPr/>
          </p:nvSpPr>
          <p:spPr>
            <a:xfrm>
              <a:off x="5811294" y="4899025"/>
              <a:ext cx="566928" cy="566928"/>
            </a:xfrm>
            <a:prstGeom prst="ellipse">
              <a:avLst/>
            </a:prstGeom>
            <a:solidFill>
              <a:srgbClr val="395EA5"/>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28" name="Picture 27">
              <a:extLst>
                <a:ext uri="{FF2B5EF4-FFF2-40B4-BE49-F238E27FC236}">
                  <a16:creationId xmlns:a16="http://schemas.microsoft.com/office/drawing/2014/main" id="{FCBCC8C4-6A3E-1645-A480-0321D777A769}"/>
                </a:ext>
              </a:extLst>
            </p:cNvPr>
            <p:cNvPicPr>
              <a:picLocks noChangeAspect="1"/>
            </p:cNvPicPr>
            <p:nvPr/>
          </p:nvPicPr>
          <p:blipFill>
            <a:blip r:embed="rId14"/>
            <a:stretch>
              <a:fillRect/>
            </a:stretch>
          </p:blipFill>
          <p:spPr>
            <a:xfrm>
              <a:off x="5807421" y="5044377"/>
              <a:ext cx="549275" cy="238125"/>
            </a:xfrm>
            <a:prstGeom prst="rect">
              <a:avLst/>
            </a:prstGeom>
          </p:spPr>
        </p:pic>
        <p:sp>
          <p:nvSpPr>
            <p:cNvPr id="29" name="Oval 28">
              <a:extLst>
                <a:ext uri="{FF2B5EF4-FFF2-40B4-BE49-F238E27FC236}">
                  <a16:creationId xmlns:a16="http://schemas.microsoft.com/office/drawing/2014/main" id="{C862DCD9-941E-3A44-A5AB-797BB30DFC99}"/>
                </a:ext>
              </a:extLst>
            </p:cNvPr>
            <p:cNvSpPr/>
            <p:nvPr/>
          </p:nvSpPr>
          <p:spPr>
            <a:xfrm>
              <a:off x="5536307" y="5432552"/>
              <a:ext cx="566928" cy="566928"/>
            </a:xfrm>
            <a:prstGeom prst="ellipse">
              <a:avLst/>
            </a:prstGeom>
            <a:solidFill>
              <a:srgbClr val="2BACDF"/>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30" name="Picture 29">
              <a:extLst>
                <a:ext uri="{FF2B5EF4-FFF2-40B4-BE49-F238E27FC236}">
                  <a16:creationId xmlns:a16="http://schemas.microsoft.com/office/drawing/2014/main" id="{03BC993B-6342-C94A-8E81-6AC89E6297C9}"/>
                </a:ext>
              </a:extLst>
            </p:cNvPr>
            <p:cNvPicPr>
              <a:picLocks noChangeAspect="1"/>
            </p:cNvPicPr>
            <p:nvPr/>
          </p:nvPicPr>
          <p:blipFill>
            <a:blip r:embed="rId15"/>
            <a:stretch>
              <a:fillRect/>
            </a:stretch>
          </p:blipFill>
          <p:spPr>
            <a:xfrm>
              <a:off x="5640384" y="5536629"/>
              <a:ext cx="358775" cy="358775"/>
            </a:xfrm>
            <a:prstGeom prst="rect">
              <a:avLst/>
            </a:prstGeom>
          </p:spPr>
        </p:pic>
        <p:sp>
          <p:nvSpPr>
            <p:cNvPr id="31" name="Oval 30">
              <a:extLst>
                <a:ext uri="{FF2B5EF4-FFF2-40B4-BE49-F238E27FC236}">
                  <a16:creationId xmlns:a16="http://schemas.microsoft.com/office/drawing/2014/main" id="{36362911-E434-7C4E-AC20-BACDC160AF94}"/>
                </a:ext>
              </a:extLst>
            </p:cNvPr>
            <p:cNvSpPr/>
            <p:nvPr/>
          </p:nvSpPr>
          <p:spPr>
            <a:xfrm>
              <a:off x="8270938" y="3569081"/>
              <a:ext cx="566928" cy="566928"/>
            </a:xfrm>
            <a:prstGeom prst="ellipse">
              <a:avLst/>
            </a:prstGeom>
            <a:solidFill>
              <a:srgbClr val="D2222A"/>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32" name="Picture 31">
              <a:extLst>
                <a:ext uri="{FF2B5EF4-FFF2-40B4-BE49-F238E27FC236}">
                  <a16:creationId xmlns:a16="http://schemas.microsoft.com/office/drawing/2014/main" id="{9A92F33D-94DB-854D-835F-4830FDB0CA6E}"/>
                </a:ext>
              </a:extLst>
            </p:cNvPr>
            <p:cNvPicPr>
              <a:picLocks noChangeAspect="1"/>
            </p:cNvPicPr>
            <p:nvPr/>
          </p:nvPicPr>
          <p:blipFill>
            <a:blip r:embed="rId16"/>
            <a:stretch>
              <a:fillRect/>
            </a:stretch>
          </p:blipFill>
          <p:spPr>
            <a:xfrm>
              <a:off x="8365490" y="3681095"/>
              <a:ext cx="377825" cy="317500"/>
            </a:xfrm>
            <a:prstGeom prst="rect">
              <a:avLst/>
            </a:prstGeom>
          </p:spPr>
        </p:pic>
        <p:sp>
          <p:nvSpPr>
            <p:cNvPr id="33" name="Oval 32">
              <a:extLst>
                <a:ext uri="{FF2B5EF4-FFF2-40B4-BE49-F238E27FC236}">
                  <a16:creationId xmlns:a16="http://schemas.microsoft.com/office/drawing/2014/main" id="{A2718297-EA14-3445-8A2D-5F0F8B43CE84}"/>
                </a:ext>
              </a:extLst>
            </p:cNvPr>
            <p:cNvSpPr/>
            <p:nvPr/>
          </p:nvSpPr>
          <p:spPr>
            <a:xfrm>
              <a:off x="9253152" y="3283173"/>
              <a:ext cx="566928" cy="566928"/>
            </a:xfrm>
            <a:prstGeom prst="ellipse">
              <a:avLst/>
            </a:prstGeom>
            <a:solidFill>
              <a:srgbClr val="F5821E"/>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34" name="Picture 33">
              <a:extLst>
                <a:ext uri="{FF2B5EF4-FFF2-40B4-BE49-F238E27FC236}">
                  <a16:creationId xmlns:a16="http://schemas.microsoft.com/office/drawing/2014/main" id="{75FF48BA-FCBB-144F-917F-AB639ADB9B4B}"/>
                </a:ext>
              </a:extLst>
            </p:cNvPr>
            <p:cNvPicPr>
              <a:picLocks noChangeAspect="1"/>
            </p:cNvPicPr>
            <p:nvPr/>
          </p:nvPicPr>
          <p:blipFill>
            <a:blip r:embed="rId17"/>
            <a:stretch>
              <a:fillRect/>
            </a:stretch>
          </p:blipFill>
          <p:spPr>
            <a:xfrm>
              <a:off x="9271504" y="3441225"/>
              <a:ext cx="530225" cy="225425"/>
            </a:xfrm>
            <a:prstGeom prst="rect">
              <a:avLst/>
            </a:prstGeom>
          </p:spPr>
        </p:pic>
        <p:sp>
          <p:nvSpPr>
            <p:cNvPr id="35" name="Oval 34">
              <a:extLst>
                <a:ext uri="{FF2B5EF4-FFF2-40B4-BE49-F238E27FC236}">
                  <a16:creationId xmlns:a16="http://schemas.microsoft.com/office/drawing/2014/main" id="{F3B7E25F-FC2D-274D-87C8-7BCC6F86295A}"/>
                </a:ext>
              </a:extLst>
            </p:cNvPr>
            <p:cNvSpPr/>
            <p:nvPr/>
          </p:nvSpPr>
          <p:spPr>
            <a:xfrm>
              <a:off x="9160763" y="3879914"/>
              <a:ext cx="566928" cy="566928"/>
            </a:xfrm>
            <a:prstGeom prst="ellipse">
              <a:avLst/>
            </a:prstGeom>
            <a:solidFill>
              <a:srgbClr val="225F91"/>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36" name="Picture 35">
              <a:extLst>
                <a:ext uri="{FF2B5EF4-FFF2-40B4-BE49-F238E27FC236}">
                  <a16:creationId xmlns:a16="http://schemas.microsoft.com/office/drawing/2014/main" id="{2BDCACB1-B76E-5A4D-B5AB-BE1B84F21EA1}"/>
                </a:ext>
              </a:extLst>
            </p:cNvPr>
            <p:cNvPicPr>
              <a:picLocks noChangeAspect="1"/>
            </p:cNvPicPr>
            <p:nvPr/>
          </p:nvPicPr>
          <p:blipFill>
            <a:blip r:embed="rId18"/>
            <a:stretch>
              <a:fillRect/>
            </a:stretch>
          </p:blipFill>
          <p:spPr>
            <a:xfrm>
              <a:off x="9264840" y="3983991"/>
              <a:ext cx="358775" cy="358775"/>
            </a:xfrm>
            <a:prstGeom prst="rect">
              <a:avLst/>
            </a:prstGeom>
          </p:spPr>
        </p:pic>
        <p:sp>
          <p:nvSpPr>
            <p:cNvPr id="37" name="Oval 36">
              <a:extLst>
                <a:ext uri="{FF2B5EF4-FFF2-40B4-BE49-F238E27FC236}">
                  <a16:creationId xmlns:a16="http://schemas.microsoft.com/office/drawing/2014/main" id="{4320B5F5-BD3A-9244-90E1-D2FAD132EB06}"/>
                </a:ext>
              </a:extLst>
            </p:cNvPr>
            <p:cNvSpPr/>
            <p:nvPr/>
          </p:nvSpPr>
          <p:spPr>
            <a:xfrm>
              <a:off x="10102601" y="4946651"/>
              <a:ext cx="566928" cy="566928"/>
            </a:xfrm>
            <a:prstGeom prst="ellipse">
              <a:avLst/>
            </a:prstGeom>
            <a:solidFill>
              <a:srgbClr val="01834F"/>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38" name="Picture 37">
              <a:extLst>
                <a:ext uri="{FF2B5EF4-FFF2-40B4-BE49-F238E27FC236}">
                  <a16:creationId xmlns:a16="http://schemas.microsoft.com/office/drawing/2014/main" id="{CADC3FB3-2337-7A40-AC4E-AA6FA74AD65A}"/>
                </a:ext>
              </a:extLst>
            </p:cNvPr>
            <p:cNvPicPr>
              <a:picLocks noChangeAspect="1"/>
            </p:cNvPicPr>
            <p:nvPr/>
          </p:nvPicPr>
          <p:blipFill>
            <a:blip r:embed="rId19"/>
            <a:stretch>
              <a:fillRect/>
            </a:stretch>
          </p:blipFill>
          <p:spPr>
            <a:xfrm>
              <a:off x="10144765" y="5117403"/>
              <a:ext cx="476250" cy="263525"/>
            </a:xfrm>
            <a:prstGeom prst="rect">
              <a:avLst/>
            </a:prstGeom>
          </p:spPr>
        </p:pic>
        <p:sp>
          <p:nvSpPr>
            <p:cNvPr id="39" name="Oval 38">
              <a:extLst>
                <a:ext uri="{FF2B5EF4-FFF2-40B4-BE49-F238E27FC236}">
                  <a16:creationId xmlns:a16="http://schemas.microsoft.com/office/drawing/2014/main" id="{D4B7E681-B9E3-6E4C-AD5F-DB588F403EB1}"/>
                </a:ext>
              </a:extLst>
            </p:cNvPr>
            <p:cNvSpPr/>
            <p:nvPr/>
          </p:nvSpPr>
          <p:spPr>
            <a:xfrm>
              <a:off x="10865298" y="5411916"/>
              <a:ext cx="566928" cy="566928"/>
            </a:xfrm>
            <a:prstGeom prst="ellipse">
              <a:avLst/>
            </a:prstGeom>
            <a:solidFill>
              <a:srgbClr val="00508E"/>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40" name="Picture 39">
              <a:extLst>
                <a:ext uri="{FF2B5EF4-FFF2-40B4-BE49-F238E27FC236}">
                  <a16:creationId xmlns:a16="http://schemas.microsoft.com/office/drawing/2014/main" id="{2BBACEBA-F528-DF40-B816-B0EA6A233CB9}"/>
                </a:ext>
              </a:extLst>
            </p:cNvPr>
            <p:cNvPicPr>
              <a:picLocks noChangeAspect="1"/>
            </p:cNvPicPr>
            <p:nvPr/>
          </p:nvPicPr>
          <p:blipFill>
            <a:blip r:embed="rId20"/>
            <a:stretch>
              <a:fillRect/>
            </a:stretch>
          </p:blipFill>
          <p:spPr>
            <a:xfrm>
              <a:off x="10916987" y="5503293"/>
              <a:ext cx="463550" cy="358775"/>
            </a:xfrm>
            <a:prstGeom prst="rect">
              <a:avLst/>
            </a:prstGeom>
          </p:spPr>
        </p:pic>
        <p:sp>
          <p:nvSpPr>
            <p:cNvPr id="41" name="Oval 40">
              <a:extLst>
                <a:ext uri="{FF2B5EF4-FFF2-40B4-BE49-F238E27FC236}">
                  <a16:creationId xmlns:a16="http://schemas.microsoft.com/office/drawing/2014/main" id="{5EAD2E80-60AD-D645-B241-6896C671D6D5}"/>
                </a:ext>
              </a:extLst>
            </p:cNvPr>
            <p:cNvSpPr/>
            <p:nvPr/>
          </p:nvSpPr>
          <p:spPr>
            <a:xfrm>
              <a:off x="10829613" y="3843243"/>
              <a:ext cx="566928" cy="566928"/>
            </a:xfrm>
            <a:prstGeom prst="ellipse">
              <a:avLst/>
            </a:prstGeom>
            <a:solidFill>
              <a:srgbClr val="99C93F"/>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42" name="Picture 41">
              <a:extLst>
                <a:ext uri="{FF2B5EF4-FFF2-40B4-BE49-F238E27FC236}">
                  <a16:creationId xmlns:a16="http://schemas.microsoft.com/office/drawing/2014/main" id="{8300AD0C-C1D0-0C45-8FCC-0BA69D02EE6F}"/>
                </a:ext>
              </a:extLst>
            </p:cNvPr>
            <p:cNvPicPr>
              <a:picLocks noChangeAspect="1"/>
            </p:cNvPicPr>
            <p:nvPr/>
          </p:nvPicPr>
          <p:blipFill>
            <a:blip r:embed="rId21"/>
            <a:stretch>
              <a:fillRect/>
            </a:stretch>
          </p:blipFill>
          <p:spPr>
            <a:xfrm>
              <a:off x="10947977" y="3937795"/>
              <a:ext cx="330200" cy="377825"/>
            </a:xfrm>
            <a:prstGeom prst="rect">
              <a:avLst/>
            </a:prstGeom>
          </p:spPr>
        </p:pic>
        <p:sp>
          <p:nvSpPr>
            <p:cNvPr id="43" name="Oval 42">
              <a:extLst>
                <a:ext uri="{FF2B5EF4-FFF2-40B4-BE49-F238E27FC236}">
                  <a16:creationId xmlns:a16="http://schemas.microsoft.com/office/drawing/2014/main" id="{C2BE158B-07EA-464E-B4D3-30535FFD6182}"/>
                </a:ext>
              </a:extLst>
            </p:cNvPr>
            <p:cNvSpPr/>
            <p:nvPr/>
          </p:nvSpPr>
          <p:spPr>
            <a:xfrm>
              <a:off x="11686886" y="4453636"/>
              <a:ext cx="566928" cy="566928"/>
            </a:xfrm>
            <a:prstGeom prst="ellipse">
              <a:avLst/>
            </a:prstGeom>
            <a:solidFill>
              <a:schemeClr val="accent2"/>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44" name="Picture 43">
              <a:extLst>
                <a:ext uri="{FF2B5EF4-FFF2-40B4-BE49-F238E27FC236}">
                  <a16:creationId xmlns:a16="http://schemas.microsoft.com/office/drawing/2014/main" id="{4CA7E841-093A-8047-9958-86A5AA283BED}"/>
                </a:ext>
              </a:extLst>
            </p:cNvPr>
            <p:cNvPicPr>
              <a:picLocks noChangeAspect="1"/>
            </p:cNvPicPr>
            <p:nvPr/>
          </p:nvPicPr>
          <p:blipFill>
            <a:blip r:embed="rId22"/>
            <a:stretch>
              <a:fillRect/>
            </a:stretch>
          </p:blipFill>
          <p:spPr>
            <a:xfrm>
              <a:off x="11778834" y="4599115"/>
              <a:ext cx="389382" cy="301371"/>
            </a:xfrm>
            <a:prstGeom prst="rect">
              <a:avLst/>
            </a:prstGeom>
          </p:spPr>
        </p:pic>
        <p:sp>
          <p:nvSpPr>
            <p:cNvPr id="45" name="Oval 44">
              <a:extLst>
                <a:ext uri="{FF2B5EF4-FFF2-40B4-BE49-F238E27FC236}">
                  <a16:creationId xmlns:a16="http://schemas.microsoft.com/office/drawing/2014/main" id="{4583D8A0-1120-8340-8EE0-CC2D6D856FA5}"/>
                </a:ext>
              </a:extLst>
            </p:cNvPr>
            <p:cNvSpPr/>
            <p:nvPr/>
          </p:nvSpPr>
          <p:spPr>
            <a:xfrm>
              <a:off x="11791534" y="3729452"/>
              <a:ext cx="566928" cy="566928"/>
            </a:xfrm>
            <a:prstGeom prst="ellipse">
              <a:avLst/>
            </a:prstGeom>
            <a:solidFill>
              <a:srgbClr val="F47920"/>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46" name="Picture 45">
              <a:extLst>
                <a:ext uri="{FF2B5EF4-FFF2-40B4-BE49-F238E27FC236}">
                  <a16:creationId xmlns:a16="http://schemas.microsoft.com/office/drawing/2014/main" id="{BD201C5D-97A2-3E46-B891-93DDEA3D37C8}"/>
                </a:ext>
              </a:extLst>
            </p:cNvPr>
            <p:cNvPicPr>
              <a:picLocks noChangeAspect="1"/>
            </p:cNvPicPr>
            <p:nvPr/>
          </p:nvPicPr>
          <p:blipFill>
            <a:blip r:embed="rId23"/>
            <a:stretch>
              <a:fillRect/>
            </a:stretch>
          </p:blipFill>
          <p:spPr>
            <a:xfrm>
              <a:off x="11830523" y="3912904"/>
              <a:ext cx="495300" cy="206375"/>
            </a:xfrm>
            <a:prstGeom prst="rect">
              <a:avLst/>
            </a:prstGeom>
          </p:spPr>
        </p:pic>
        <p:sp>
          <p:nvSpPr>
            <p:cNvPr id="47" name="Oval 46">
              <a:extLst>
                <a:ext uri="{FF2B5EF4-FFF2-40B4-BE49-F238E27FC236}">
                  <a16:creationId xmlns:a16="http://schemas.microsoft.com/office/drawing/2014/main" id="{C2D1F291-D65D-554A-88E0-7D0C611720EC}"/>
                </a:ext>
              </a:extLst>
            </p:cNvPr>
            <p:cNvSpPr/>
            <p:nvPr/>
          </p:nvSpPr>
          <p:spPr>
            <a:xfrm>
              <a:off x="11941775" y="3117342"/>
              <a:ext cx="566928" cy="566928"/>
            </a:xfrm>
            <a:prstGeom prst="ellipse">
              <a:avLst/>
            </a:prstGeom>
            <a:solidFill>
              <a:srgbClr val="498FCB"/>
            </a:solidFill>
            <a:ln>
              <a:solidFill>
                <a:schemeClr val="bg1"/>
              </a:solidFill>
            </a:ln>
            <a:effectLst>
              <a:outerShdw blurRad="127000" dist="12700" dir="5400000" sx="101000" sy="101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FFFFFF"/>
                </a:solidFill>
                <a:effectLst/>
                <a:uLnTx/>
                <a:uFillTx/>
                <a:latin typeface="Arial"/>
                <a:ea typeface="+mn-ea"/>
                <a:cs typeface="+mn-cs"/>
              </a:endParaRPr>
            </a:p>
          </p:txBody>
        </p:sp>
        <p:pic>
          <p:nvPicPr>
            <p:cNvPr id="48" name="Picture 47">
              <a:extLst>
                <a:ext uri="{FF2B5EF4-FFF2-40B4-BE49-F238E27FC236}">
                  <a16:creationId xmlns:a16="http://schemas.microsoft.com/office/drawing/2014/main" id="{1D292ACD-1355-2543-9026-82081478C7FE}"/>
                </a:ext>
              </a:extLst>
            </p:cNvPr>
            <p:cNvPicPr>
              <a:picLocks noChangeAspect="1"/>
            </p:cNvPicPr>
            <p:nvPr/>
          </p:nvPicPr>
          <p:blipFill>
            <a:blip r:embed="rId24"/>
            <a:stretch>
              <a:fillRect/>
            </a:stretch>
          </p:blipFill>
          <p:spPr>
            <a:xfrm>
              <a:off x="11963302" y="3313494"/>
              <a:ext cx="523875" cy="225425"/>
            </a:xfrm>
            <a:prstGeom prst="rect">
              <a:avLst/>
            </a:prstGeom>
          </p:spPr>
        </p:pic>
      </p:grpSp>
      <p:sp>
        <p:nvSpPr>
          <p:cNvPr id="49" name="Title 6">
            <a:extLst>
              <a:ext uri="{FF2B5EF4-FFF2-40B4-BE49-F238E27FC236}">
                <a16:creationId xmlns:a16="http://schemas.microsoft.com/office/drawing/2014/main" id="{A42D2344-DC42-1C43-AC50-C577B9890E26}"/>
              </a:ext>
            </a:extLst>
          </p:cNvPr>
          <p:cNvSpPr txBox="1">
            <a:spLocks/>
          </p:cNvSpPr>
          <p:nvPr/>
        </p:nvSpPr>
        <p:spPr>
          <a:xfrm>
            <a:off x="9804410" y="6742538"/>
            <a:ext cx="4689789" cy="901160"/>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rgbClr val="C8722E"/>
                </a:solidFill>
                <a:latin typeface="Arial" panose="020B0604020202020204" pitchFamily="34" charset="0"/>
                <a:ea typeface="+mn-ea"/>
                <a:cs typeface="Arial" panose="020B0604020202020204" pitchFamily="34" charset="0"/>
              </a:defRPr>
            </a:lvl1pPr>
          </a:lstStyle>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616265"/>
                </a:solidFill>
                <a:effectLst/>
                <a:uLnTx/>
                <a:uFillTx/>
                <a:latin typeface="Arial" panose="020B0604020202020204" pitchFamily="34" charset="0"/>
                <a:ea typeface="+mn-ea"/>
                <a:cs typeface="Arial" panose="020B0604020202020204" pitchFamily="34" charset="0"/>
              </a:rPr>
              <a:t>DOE’s 17 </a:t>
            </a:r>
            <a:r>
              <a:rPr kumimoji="0" lang="en-US" sz="2400" b="1" i="0" u="none" strike="noStrike" kern="1200" cap="none" spc="0" normalizeH="0" baseline="0" noProof="0" dirty="0">
                <a:ln>
                  <a:noFill/>
                </a:ln>
                <a:solidFill>
                  <a:srgbClr val="C8722E"/>
                </a:solidFill>
                <a:effectLst/>
                <a:uLnTx/>
                <a:uFillTx/>
                <a:latin typeface="Arial" panose="020B0604020202020204" pitchFamily="34" charset="0"/>
                <a:ea typeface="+mn-ea"/>
                <a:cs typeface="Arial" panose="020B0604020202020204" pitchFamily="34" charset="0"/>
              </a:rPr>
              <a:t>national laboratories</a:t>
            </a:r>
            <a:br>
              <a:rPr kumimoji="0" lang="en-US" sz="2400" b="1" i="0" u="none" strike="noStrike" kern="1200" cap="none" spc="0" normalizeH="0" baseline="0" noProof="0" dirty="0">
                <a:ln>
                  <a:noFill/>
                </a:ln>
                <a:solidFill>
                  <a:srgbClr val="C8722E"/>
                </a:solidFill>
                <a:effectLst/>
                <a:uLnTx/>
                <a:uFillTx/>
                <a:latin typeface="Arial" panose="020B0604020202020204" pitchFamily="34" charset="0"/>
                <a:ea typeface="+mn-ea"/>
                <a:cs typeface="Arial" panose="020B0604020202020204" pitchFamily="34" charset="0"/>
              </a:rPr>
            </a:br>
            <a:r>
              <a:rPr kumimoji="0" lang="en-US" sz="2400" b="0" i="0" u="none" strike="noStrike" kern="1200" cap="none" spc="0" normalizeH="0" baseline="0" noProof="0" dirty="0">
                <a:ln>
                  <a:noFill/>
                </a:ln>
                <a:solidFill>
                  <a:srgbClr val="616265"/>
                </a:solidFill>
                <a:effectLst/>
                <a:uLnTx/>
                <a:uFillTx/>
                <a:latin typeface="Arial" panose="020B0604020202020204" pitchFamily="34" charset="0"/>
                <a:ea typeface="+mn-ea"/>
                <a:cs typeface="Arial" panose="020B0604020202020204" pitchFamily="34" charset="0"/>
              </a:rPr>
              <a:t>tackle</a:t>
            </a:r>
            <a:r>
              <a:rPr kumimoji="0" lang="en-US" sz="2400" b="1" i="0" u="none" strike="noStrike" kern="1200" cap="none" spc="0" normalizeH="0" baseline="0" noProof="0" dirty="0">
                <a:ln>
                  <a:noFill/>
                </a:ln>
                <a:solidFill>
                  <a:srgbClr val="616265"/>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a:ln>
                  <a:noFill/>
                </a:ln>
                <a:solidFill>
                  <a:srgbClr val="616265"/>
                </a:solidFill>
                <a:effectLst/>
                <a:uLnTx/>
                <a:uFillTx/>
                <a:latin typeface="Arial" panose="020B0604020202020204" pitchFamily="34" charset="0"/>
                <a:ea typeface="+mn-ea"/>
                <a:cs typeface="Arial" panose="020B0604020202020204" pitchFamily="34" charset="0"/>
              </a:rPr>
              <a:t>critical scientific challenges</a:t>
            </a:r>
            <a:endParaRPr kumimoji="0" lang="en-US" sz="2400" b="1" i="0" u="none" strike="noStrike" kern="1200" cap="none" spc="0" normalizeH="0" baseline="0" noProof="0" dirty="0">
              <a:ln>
                <a:noFill/>
              </a:ln>
              <a:solidFill>
                <a:srgbClr val="C8722E"/>
              </a:solidFill>
              <a:effectLst/>
              <a:uLnTx/>
              <a:uFillTx/>
              <a:latin typeface="Arial" panose="020B0604020202020204" pitchFamily="34" charset="0"/>
              <a:ea typeface="+mn-ea"/>
              <a:cs typeface="Arial" panose="020B0604020202020204" pitchFamily="34" charset="0"/>
            </a:endParaRPr>
          </a:p>
        </p:txBody>
      </p:sp>
      <p:grpSp>
        <p:nvGrpSpPr>
          <p:cNvPr id="50" name="Group 49">
            <a:extLst>
              <a:ext uri="{FF2B5EF4-FFF2-40B4-BE49-F238E27FC236}">
                <a16:creationId xmlns:a16="http://schemas.microsoft.com/office/drawing/2014/main" id="{52020490-111D-454D-8CA4-4B02BDCAE0FF}"/>
              </a:ext>
            </a:extLst>
          </p:cNvPr>
          <p:cNvGrpSpPr/>
          <p:nvPr/>
        </p:nvGrpSpPr>
        <p:grpSpPr>
          <a:xfrm>
            <a:off x="2884989" y="1577293"/>
            <a:ext cx="6989515" cy="3557823"/>
            <a:chOff x="3357567" y="1081382"/>
            <a:chExt cx="6989515" cy="3557823"/>
          </a:xfrm>
        </p:grpSpPr>
        <p:pic>
          <p:nvPicPr>
            <p:cNvPr id="51" name="Picture 50">
              <a:extLst>
                <a:ext uri="{FF2B5EF4-FFF2-40B4-BE49-F238E27FC236}">
                  <a16:creationId xmlns:a16="http://schemas.microsoft.com/office/drawing/2014/main" id="{04F32357-C49B-D445-A22A-A05F1EB30F07}"/>
                </a:ext>
              </a:extLst>
            </p:cNvPr>
            <p:cNvPicPr>
              <a:picLocks noChangeAspect="1"/>
            </p:cNvPicPr>
            <p:nvPr/>
          </p:nvPicPr>
          <p:blipFill rotWithShape="1">
            <a:blip r:embed="rId25"/>
            <a:srcRect l="1161" t="12769" r="778" b="11350"/>
            <a:stretch/>
          </p:blipFill>
          <p:spPr>
            <a:xfrm>
              <a:off x="5028353" y="1611484"/>
              <a:ext cx="5309999" cy="2465357"/>
            </a:xfrm>
            <a:prstGeom prst="rect">
              <a:avLst/>
            </a:prstGeom>
          </p:spPr>
        </p:pic>
        <p:cxnSp>
          <p:nvCxnSpPr>
            <p:cNvPr id="52" name="Straight Connector 51">
              <a:extLst>
                <a:ext uri="{FF2B5EF4-FFF2-40B4-BE49-F238E27FC236}">
                  <a16:creationId xmlns:a16="http://schemas.microsoft.com/office/drawing/2014/main" id="{B7BB453D-421C-CA4F-BEEF-EC0FFA1FE531}"/>
                </a:ext>
              </a:extLst>
            </p:cNvPr>
            <p:cNvCxnSpPr>
              <a:cxnSpLocks/>
              <a:endCxn id="15" idx="0"/>
            </p:cNvCxnSpPr>
            <p:nvPr/>
          </p:nvCxnSpPr>
          <p:spPr>
            <a:xfrm flipH="1">
              <a:off x="3357567" y="3178785"/>
              <a:ext cx="1543180" cy="1301887"/>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2AA1A360-A761-1745-8D42-E7BC9E0A655E}"/>
                </a:ext>
              </a:extLst>
            </p:cNvPr>
            <p:cNvCxnSpPr>
              <a:cxnSpLocks/>
              <a:endCxn id="15" idx="6"/>
            </p:cNvCxnSpPr>
            <p:nvPr/>
          </p:nvCxnSpPr>
          <p:spPr>
            <a:xfrm flipH="1">
              <a:off x="3542336" y="4213613"/>
              <a:ext cx="4217946" cy="425592"/>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itle 1">
              <a:extLst>
                <a:ext uri="{FF2B5EF4-FFF2-40B4-BE49-F238E27FC236}">
                  <a16:creationId xmlns:a16="http://schemas.microsoft.com/office/drawing/2014/main" id="{59C933FA-0330-7F45-AFF5-80C73DAC27F4}"/>
                </a:ext>
              </a:extLst>
            </p:cNvPr>
            <p:cNvSpPr txBox="1">
              <a:spLocks/>
            </p:cNvSpPr>
            <p:nvPr/>
          </p:nvSpPr>
          <p:spPr>
            <a:xfrm>
              <a:off x="5037083" y="1081382"/>
              <a:ext cx="5309999" cy="462404"/>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rgbClr val="C8722E"/>
                  </a:solidFill>
                  <a:latin typeface="Arial" panose="020B0604020202020204" pitchFamily="34" charset="0"/>
                  <a:ea typeface="+mn-ea"/>
                  <a:cs typeface="Arial" panose="020B0604020202020204" pitchFamily="34" charset="0"/>
                </a:defRPr>
              </a:lvl1pPr>
            </a:lstStyle>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616265"/>
                  </a:solidFill>
                  <a:effectLst/>
                  <a:uLnTx/>
                  <a:uFillTx/>
                  <a:latin typeface="Arial" panose="020B0604020202020204" pitchFamily="34" charset="0"/>
                  <a:ea typeface="+mn-ea"/>
                  <a:cs typeface="Arial" panose="020B0604020202020204" pitchFamily="34" charset="0"/>
                </a:rPr>
                <a:t>Pacific Northwest National Laboratory</a:t>
              </a:r>
              <a:endParaRPr kumimoji="0" lang="en-US" sz="2400" b="1" i="0" u="none" strike="noStrike" kern="1200" cap="none" spc="0" normalizeH="0" baseline="0" noProof="0" dirty="0">
                <a:ln>
                  <a:noFill/>
                </a:ln>
                <a:solidFill>
                  <a:srgbClr val="C8722E"/>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13082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47"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500"/>
                            </p:stCondLst>
                            <p:childTnLst>
                              <p:par>
                                <p:cTn id="22" presetID="21" presetClass="entr" presetSubtype="2"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2)">
                                      <p:cBhvr>
                                        <p:cTn id="24" dur="1000"/>
                                        <p:tgtEl>
                                          <p:spTgt spid="7"/>
                                        </p:tgtEl>
                                      </p:cBhvr>
                                    </p:animEffect>
                                  </p:childTnLst>
                                </p:cTn>
                              </p:par>
                            </p:childTnLst>
                          </p:cTn>
                        </p:par>
                        <p:par>
                          <p:cTn id="25" fill="hold">
                            <p:stCondLst>
                              <p:cond delay="2500"/>
                            </p:stCondLst>
                            <p:childTnLst>
                              <p:par>
                                <p:cTn id="26" presetID="22" presetClass="entr" presetSubtype="4"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1000"/>
                                        <p:tgtEl>
                                          <p:spTgt spid="10"/>
                                        </p:tgtEl>
                                      </p:cBhvr>
                                    </p:animEffect>
                                  </p:childTnLst>
                                </p:cTn>
                              </p:par>
                              <p:par>
                                <p:cTn id="29" presetID="22" presetClass="entr" presetSubtype="1"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1000"/>
                                        <p:tgtEl>
                                          <p:spTgt spid="9"/>
                                        </p:tgtEl>
                                      </p:cBhvr>
                                    </p:animEffec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20</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48107" y="441688"/>
            <a:ext cx="10972800" cy="1031394"/>
          </a:xfrm>
        </p:spPr>
        <p:txBody>
          <a:bodyPr lIns="0" anchor="b"/>
          <a:lstStyle/>
          <a:p>
            <a:r>
              <a:rPr lang="en-US" dirty="0">
                <a:solidFill>
                  <a:srgbClr val="D57500"/>
                </a:solidFill>
                <a:latin typeface="Arial"/>
                <a:cs typeface="Arial"/>
              </a:rPr>
              <a:t>Closed-loop DPC of Multi-zone Building</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2293034" y="7610178"/>
            <a:ext cx="11502705"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Drgona, Aaron Tuor, Elliott Skomski, Soumya Vasisht, Draguna Vrabie, Deep Learning Explicit Differentiable Predictive Control Laws for Buildings, IFAC NMPC 2021</a:t>
            </a:r>
          </a:p>
        </p:txBody>
      </p:sp>
      <p:pic>
        <p:nvPicPr>
          <p:cNvPr id="7" name="Picture 6" descr="A picture containing diagram&#10;&#10;Description automatically generated">
            <a:extLst>
              <a:ext uri="{FF2B5EF4-FFF2-40B4-BE49-F238E27FC236}">
                <a16:creationId xmlns:a16="http://schemas.microsoft.com/office/drawing/2014/main" id="{3BD826BF-A524-4909-ABC6-7C192077B433}"/>
              </a:ext>
            </a:extLst>
          </p:cNvPr>
          <p:cNvPicPr>
            <a:picLocks noChangeAspect="1"/>
          </p:cNvPicPr>
          <p:nvPr/>
        </p:nvPicPr>
        <p:blipFill>
          <a:blip r:embed="rId2"/>
          <a:stretch>
            <a:fillRect/>
          </a:stretch>
        </p:blipFill>
        <p:spPr>
          <a:xfrm>
            <a:off x="1862039" y="1615544"/>
            <a:ext cx="11704343" cy="5852172"/>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F683A167-EADF-460E-B9A9-7FE73E22469D}"/>
              </a:ext>
            </a:extLst>
          </p:cNvPr>
          <p:cNvPicPr>
            <a:picLocks noChangeAspect="1"/>
          </p:cNvPicPr>
          <p:nvPr/>
        </p:nvPicPr>
        <p:blipFill>
          <a:blip r:embed="rId3"/>
          <a:stretch>
            <a:fillRect/>
          </a:stretch>
        </p:blipFill>
        <p:spPr>
          <a:xfrm>
            <a:off x="1640155" y="1596668"/>
            <a:ext cx="12058260" cy="6029131"/>
          </a:xfrm>
          <a:prstGeom prst="rect">
            <a:avLst/>
          </a:prstGeom>
        </p:spPr>
      </p:pic>
    </p:spTree>
    <p:extLst>
      <p:ext uri="{BB962C8B-B14F-4D97-AF65-F5344CB8AC3E}">
        <p14:creationId xmlns:p14="http://schemas.microsoft.com/office/powerpoint/2010/main" val="392559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FC1C-00D1-4843-95DB-A3E3087F3522}"/>
              </a:ext>
            </a:extLst>
          </p:cNvPr>
          <p:cNvSpPr>
            <a:spLocks noGrp="1"/>
          </p:cNvSpPr>
          <p:nvPr>
            <p:ph type="title"/>
          </p:nvPr>
        </p:nvSpPr>
        <p:spPr>
          <a:xfrm>
            <a:off x="3200401" y="270934"/>
            <a:ext cx="8286750" cy="1310980"/>
          </a:xfrm>
        </p:spPr>
        <p:txBody>
          <a:bodyPr>
            <a:normAutofit/>
          </a:bodyPr>
          <a:lstStyle/>
          <a:p>
            <a:r>
              <a:rPr lang="en-US" dirty="0"/>
              <a:t>Dynamics-Aware Economic Dispatch via Differentiable Predictive Control</a:t>
            </a:r>
          </a:p>
        </p:txBody>
      </p:sp>
      <p:sp>
        <p:nvSpPr>
          <p:cNvPr id="5" name="TextBox 4">
            <a:extLst>
              <a:ext uri="{FF2B5EF4-FFF2-40B4-BE49-F238E27FC236}">
                <a16:creationId xmlns:a16="http://schemas.microsoft.com/office/drawing/2014/main" id="{786D5F75-6697-B44A-91B1-47B5C625489C}"/>
              </a:ext>
            </a:extLst>
          </p:cNvPr>
          <p:cNvSpPr txBox="1"/>
          <p:nvPr/>
        </p:nvSpPr>
        <p:spPr>
          <a:xfrm>
            <a:off x="1400704" y="5293877"/>
            <a:ext cx="6893782"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Domain Aware Koopman model incorporates known asymptotic behavior for high model fidelity on long timescales (6000 timesteps).</a:t>
            </a:r>
          </a:p>
          <a:p>
            <a:pPr marL="342900" indent="-342900">
              <a:buFont typeface="Arial" panose="020B0604020202020204" pitchFamily="34" charset="0"/>
              <a:buChar char="•"/>
            </a:pPr>
            <a:r>
              <a:rPr lang="en-US" sz="2400" dirty="0"/>
              <a:t>CNN control policy framework.</a:t>
            </a:r>
          </a:p>
        </p:txBody>
      </p:sp>
      <p:pic>
        <p:nvPicPr>
          <p:cNvPr id="7" name="Picture 6" descr="Diagram&#10;&#10;Description automatically generated">
            <a:extLst>
              <a:ext uri="{FF2B5EF4-FFF2-40B4-BE49-F238E27FC236}">
                <a16:creationId xmlns:a16="http://schemas.microsoft.com/office/drawing/2014/main" id="{5E3954DD-DF0C-444A-81A0-62F75103BC7E}"/>
              </a:ext>
            </a:extLst>
          </p:cNvPr>
          <p:cNvPicPr>
            <a:picLocks noChangeAspect="1"/>
          </p:cNvPicPr>
          <p:nvPr/>
        </p:nvPicPr>
        <p:blipFill>
          <a:blip r:embed="rId3"/>
          <a:stretch>
            <a:fillRect/>
          </a:stretch>
        </p:blipFill>
        <p:spPr>
          <a:xfrm>
            <a:off x="1186009" y="2021112"/>
            <a:ext cx="8643720" cy="2787821"/>
          </a:xfrm>
          <a:prstGeom prst="rect">
            <a:avLst/>
          </a:prstGeom>
        </p:spPr>
      </p:pic>
      <p:pic>
        <p:nvPicPr>
          <p:cNvPr id="11" name="Picture 10" descr="Chart, line chart&#10;&#10;Description automatically generated">
            <a:extLst>
              <a:ext uri="{FF2B5EF4-FFF2-40B4-BE49-F238E27FC236}">
                <a16:creationId xmlns:a16="http://schemas.microsoft.com/office/drawing/2014/main" id="{16EEFABC-B00E-464B-B908-D63D909F9996}"/>
              </a:ext>
            </a:extLst>
          </p:cNvPr>
          <p:cNvPicPr>
            <a:picLocks noChangeAspect="1"/>
          </p:cNvPicPr>
          <p:nvPr/>
        </p:nvPicPr>
        <p:blipFill>
          <a:blip r:embed="rId4"/>
          <a:stretch>
            <a:fillRect/>
          </a:stretch>
        </p:blipFill>
        <p:spPr>
          <a:xfrm>
            <a:off x="10069460" y="1659273"/>
            <a:ext cx="4571334" cy="4149155"/>
          </a:xfrm>
          <a:prstGeom prst="rect">
            <a:avLst/>
          </a:prstGeom>
        </p:spPr>
      </p:pic>
      <p:sp>
        <p:nvSpPr>
          <p:cNvPr id="12" name="TextBox 11">
            <a:extLst>
              <a:ext uri="{FF2B5EF4-FFF2-40B4-BE49-F238E27FC236}">
                <a16:creationId xmlns:a16="http://schemas.microsoft.com/office/drawing/2014/main" id="{3E4F7758-F45B-5D4C-BA10-B934D1DBE741}"/>
              </a:ext>
            </a:extLst>
          </p:cNvPr>
          <p:cNvSpPr txBox="1"/>
          <p:nvPr/>
        </p:nvSpPr>
        <p:spPr>
          <a:xfrm>
            <a:off x="10301272" y="5966690"/>
            <a:ext cx="4089238" cy="1938992"/>
          </a:xfrm>
          <a:prstGeom prst="rect">
            <a:avLst/>
          </a:prstGeom>
          <a:noFill/>
        </p:spPr>
        <p:txBody>
          <a:bodyPr wrap="square" rtlCol="0">
            <a:spAutoFit/>
          </a:bodyPr>
          <a:lstStyle/>
          <a:p>
            <a:r>
              <a:rPr lang="en-US" sz="2400" b="1" dirty="0"/>
              <a:t>Results</a:t>
            </a:r>
          </a:p>
          <a:p>
            <a:pPr marL="342900" indent="-342900">
              <a:buFont typeface="Arial" panose="020B0604020202020204" pitchFamily="34" charset="0"/>
              <a:buChar char="•"/>
            </a:pPr>
            <a:r>
              <a:rPr lang="en-US" sz="2400" dirty="0"/>
              <a:t>5 orders of magnitude speed-up</a:t>
            </a:r>
          </a:p>
          <a:p>
            <a:pPr marL="342900" indent="-342900">
              <a:buFont typeface="Arial" panose="020B0604020202020204" pitchFamily="34" charset="0"/>
              <a:buChar char="•"/>
            </a:pPr>
            <a:r>
              <a:rPr lang="en-US" sz="2400" dirty="0"/>
              <a:t>Minimal loss in solution quality</a:t>
            </a:r>
          </a:p>
        </p:txBody>
      </p:sp>
      <p:sp>
        <p:nvSpPr>
          <p:cNvPr id="13" name="TextBox 12">
            <a:extLst>
              <a:ext uri="{FF2B5EF4-FFF2-40B4-BE49-F238E27FC236}">
                <a16:creationId xmlns:a16="http://schemas.microsoft.com/office/drawing/2014/main" id="{A31A1DCA-581A-2A45-9F44-69EF7D36DA5E}"/>
              </a:ext>
            </a:extLst>
          </p:cNvPr>
          <p:cNvSpPr txBox="1"/>
          <p:nvPr/>
        </p:nvSpPr>
        <p:spPr>
          <a:xfrm>
            <a:off x="1249946" y="7256935"/>
            <a:ext cx="8515847" cy="738664"/>
          </a:xfrm>
          <a:prstGeom prst="rect">
            <a:avLst/>
          </a:prstGeom>
          <a:noFill/>
        </p:spPr>
        <p:txBody>
          <a:bodyPr wrap="square" rtlCol="0">
            <a:spAutoFit/>
          </a:bodyPr>
          <a:lstStyle/>
          <a:p>
            <a:r>
              <a:rPr lang="en-US" sz="1400" dirty="0"/>
              <a:t>Ethan King, </a:t>
            </a:r>
            <a:r>
              <a:rPr lang="en-US" sz="1400" dirty="0" err="1">
                <a:cs typeface="Arial"/>
              </a:rPr>
              <a:t>Ján</a:t>
            </a:r>
            <a:r>
              <a:rPr lang="en-US" sz="1400" dirty="0">
                <a:cs typeface="Arial"/>
              </a:rPr>
              <a:t> </a:t>
            </a:r>
            <a:r>
              <a:rPr lang="en-US" sz="1400" dirty="0" err="1">
                <a:cs typeface="Arial"/>
              </a:rPr>
              <a:t>Drgoňa</a:t>
            </a:r>
            <a:r>
              <a:rPr lang="en-US" sz="1400" dirty="0">
                <a:cs typeface="Arial"/>
              </a:rPr>
              <a:t>, </a:t>
            </a:r>
            <a:r>
              <a:rPr lang="en-US" sz="1400" dirty="0"/>
              <a:t>Aaron </a:t>
            </a:r>
            <a:r>
              <a:rPr lang="en-US" sz="1400" dirty="0" err="1"/>
              <a:t>Tuor</a:t>
            </a:r>
            <a:r>
              <a:rPr lang="en-US" sz="1400" dirty="0"/>
              <a:t>, </a:t>
            </a:r>
            <a:r>
              <a:rPr lang="en-US" sz="1400" dirty="0" err="1"/>
              <a:t>Shrirang</a:t>
            </a:r>
            <a:r>
              <a:rPr lang="en-US" sz="1400" dirty="0"/>
              <a:t> Abhyankar, Craig Bakker, Arnab Bhattacharya, </a:t>
            </a:r>
            <a:r>
              <a:rPr lang="en-US" sz="1400" dirty="0" err="1"/>
              <a:t>Draguna</a:t>
            </a:r>
            <a:r>
              <a:rPr lang="en-US" sz="1400" dirty="0"/>
              <a:t> </a:t>
            </a:r>
            <a:r>
              <a:rPr lang="en-US" sz="1400" dirty="0" err="1"/>
              <a:t>Vrabie</a:t>
            </a:r>
            <a:r>
              <a:rPr lang="en-US" sz="1400" dirty="0"/>
              <a:t>, Koopman-based Differentiable Predictive Control for the Dynamics-Aware Economic Dispatch Problem, The 2022 American Control Conference (submitted)</a:t>
            </a:r>
          </a:p>
        </p:txBody>
      </p:sp>
    </p:spTree>
    <p:extLst>
      <p:ext uri="{BB962C8B-B14F-4D97-AF65-F5344CB8AC3E}">
        <p14:creationId xmlns:p14="http://schemas.microsoft.com/office/powerpoint/2010/main" val="285783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9084A5-34EA-4020-97D9-C6D4FE75243F}"/>
              </a:ext>
            </a:extLst>
          </p:cNvPr>
          <p:cNvSpPr>
            <a:spLocks noGrp="1"/>
          </p:cNvSpPr>
          <p:nvPr>
            <p:ph type="sldNum" sz="quarter" idx="12"/>
          </p:nvPr>
        </p:nvSpPr>
        <p:spPr/>
        <p:txBody>
          <a:bodyPr/>
          <a:lstStyle/>
          <a:p>
            <a:fld id="{FE7A4BB3-E848-5A44-82DF-322201952CD8}" type="slidenum">
              <a:rPr lang="en-US" smtClean="0"/>
              <a:pPr/>
              <a:t>22</a:t>
            </a:fld>
            <a:endParaRPr lang="en-US" dirty="0"/>
          </a:p>
        </p:txBody>
      </p:sp>
      <p:sp>
        <p:nvSpPr>
          <p:cNvPr id="3" name="Title 2">
            <a:extLst>
              <a:ext uri="{FF2B5EF4-FFF2-40B4-BE49-F238E27FC236}">
                <a16:creationId xmlns:a16="http://schemas.microsoft.com/office/drawing/2014/main" id="{C02DDCAC-DB40-42AA-84D5-1F56C162BF1B}"/>
              </a:ext>
            </a:extLst>
          </p:cNvPr>
          <p:cNvSpPr>
            <a:spLocks noGrp="1"/>
          </p:cNvSpPr>
          <p:nvPr>
            <p:ph type="title"/>
          </p:nvPr>
        </p:nvSpPr>
        <p:spPr>
          <a:xfrm>
            <a:off x="3200400" y="270933"/>
            <a:ext cx="10972800" cy="986535"/>
          </a:xfrm>
        </p:spPr>
        <p:txBody>
          <a:bodyPr/>
          <a:lstStyle/>
          <a:p>
            <a:r>
              <a:rPr lang="en-US" sz="3200" dirty="0"/>
              <a:t>Embedded Implementation of DPC for Edge AI</a:t>
            </a:r>
          </a:p>
        </p:txBody>
      </p:sp>
      <p:sp>
        <p:nvSpPr>
          <p:cNvPr id="5" name="AutoShape 2">
            <a:extLst>
              <a:ext uri="{FF2B5EF4-FFF2-40B4-BE49-F238E27FC236}">
                <a16:creationId xmlns:a16="http://schemas.microsoft.com/office/drawing/2014/main" id="{A50CE676-6C87-40A1-977C-0BCC69AC3EF1}"/>
              </a:ext>
            </a:extLst>
          </p:cNvPr>
          <p:cNvSpPr>
            <a:spLocks noChangeAspect="1" noChangeArrowheads="1"/>
          </p:cNvSpPr>
          <p:nvPr/>
        </p:nvSpPr>
        <p:spPr bwMode="auto">
          <a:xfrm>
            <a:off x="8083924" y="406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2">
            <a:extLst>
              <a:ext uri="{FF2B5EF4-FFF2-40B4-BE49-F238E27FC236}">
                <a16:creationId xmlns:a16="http://schemas.microsoft.com/office/drawing/2014/main" id="{A4D1AA25-442F-48B5-B610-C74BAB321F03}"/>
              </a:ext>
            </a:extLst>
          </p:cNvPr>
          <p:cNvSpPr txBox="1">
            <a:spLocks/>
          </p:cNvSpPr>
          <p:nvPr/>
        </p:nvSpPr>
        <p:spPr>
          <a:xfrm>
            <a:off x="1484331" y="6807652"/>
            <a:ext cx="4940076" cy="389649"/>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600" dirty="0"/>
              <a:t>Flexy-Air system sketch with Raspberry-Pi controller </a:t>
            </a:r>
          </a:p>
        </p:txBody>
      </p:sp>
      <p:pic>
        <p:nvPicPr>
          <p:cNvPr id="7" name="Picture 6">
            <a:extLst>
              <a:ext uri="{FF2B5EF4-FFF2-40B4-BE49-F238E27FC236}">
                <a16:creationId xmlns:a16="http://schemas.microsoft.com/office/drawing/2014/main" id="{9B26C9DD-AD32-4419-80D6-EB9436EC799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99069" y="1806086"/>
            <a:ext cx="3592131" cy="4741307"/>
          </a:xfrm>
          <a:prstGeom prst="rect">
            <a:avLst/>
          </a:prstGeom>
        </p:spPr>
      </p:pic>
      <p:pic>
        <p:nvPicPr>
          <p:cNvPr id="8" name="Picture 7">
            <a:extLst>
              <a:ext uri="{FF2B5EF4-FFF2-40B4-BE49-F238E27FC236}">
                <a16:creationId xmlns:a16="http://schemas.microsoft.com/office/drawing/2014/main" id="{E4F3C9E1-E3C3-4C32-BC16-855756B5FB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37198" y="1707580"/>
            <a:ext cx="7783274" cy="5425244"/>
          </a:xfrm>
          <a:prstGeom prst="rect">
            <a:avLst/>
          </a:prstGeom>
        </p:spPr>
      </p:pic>
      <p:sp>
        <p:nvSpPr>
          <p:cNvPr id="10" name="Content Placeholder 2">
            <a:extLst>
              <a:ext uri="{FF2B5EF4-FFF2-40B4-BE49-F238E27FC236}">
                <a16:creationId xmlns:a16="http://schemas.microsoft.com/office/drawing/2014/main" id="{744AEE57-C02C-EB4D-AB40-30C4CF48047A}"/>
              </a:ext>
            </a:extLst>
          </p:cNvPr>
          <p:cNvSpPr txBox="1">
            <a:spLocks/>
          </p:cNvSpPr>
          <p:nvPr/>
        </p:nvSpPr>
        <p:spPr>
          <a:xfrm>
            <a:off x="1547446" y="7557547"/>
            <a:ext cx="12248293" cy="535531"/>
          </a:xfrm>
          <a:prstGeom prst="rect">
            <a:avLst/>
          </a:prstGeom>
        </p:spPr>
        <p:txBody>
          <a:bodyPr wrap="square">
            <a:spAutoFit/>
          </a:bodyPr>
          <a:lstStyle>
            <a:defPPr>
              <a:defRPr lang="en-US"/>
            </a:defPPr>
            <a:lvl1pPr marL="238119" indent="-238119">
              <a:buFont typeface="Arial" panose="020B0604020202020204" pitchFamily="34" charset="0"/>
              <a:buChar char="•"/>
              <a:defRPr sz="1167">
                <a:latin typeface="Calibri (Body)"/>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1600" dirty="0"/>
              <a:t>Jan </a:t>
            </a:r>
            <a:r>
              <a:rPr lang="en-US" sz="1600" dirty="0" err="1"/>
              <a:t>Drgona</a:t>
            </a:r>
            <a:r>
              <a:rPr lang="en-US" sz="1600" dirty="0"/>
              <a:t>, Karol </a:t>
            </a:r>
            <a:r>
              <a:rPr lang="en-US" sz="1600" dirty="0" err="1"/>
              <a:t>Kis</a:t>
            </a:r>
            <a:r>
              <a:rPr lang="en-US" sz="1600" dirty="0"/>
              <a:t>, Aaron </a:t>
            </a:r>
            <a:r>
              <a:rPr lang="en-US" sz="1600" dirty="0" err="1"/>
              <a:t>Tuor</a:t>
            </a:r>
            <a:r>
              <a:rPr lang="en-US" sz="1600" dirty="0"/>
              <a:t>, </a:t>
            </a:r>
            <a:r>
              <a:rPr lang="en-US" sz="1600" dirty="0" err="1"/>
              <a:t>Draguna</a:t>
            </a:r>
            <a:r>
              <a:rPr lang="en-US" sz="1600" dirty="0"/>
              <a:t> </a:t>
            </a:r>
            <a:r>
              <a:rPr lang="en-US" sz="1600" dirty="0" err="1"/>
              <a:t>Vrabie</a:t>
            </a:r>
            <a:r>
              <a:rPr lang="en-US" sz="1600" dirty="0"/>
              <a:t>, Martin </a:t>
            </a:r>
            <a:r>
              <a:rPr lang="en-US" sz="1600" dirty="0" err="1"/>
              <a:t>Klauco</a:t>
            </a:r>
            <a:r>
              <a:rPr lang="en-US" sz="1600" dirty="0"/>
              <a:t>, Differentiable Predictive Control: An MPC Alternative for Unknown Nonlinear Systems using Constrained Deep Learning; arXiv:2011.03699 </a:t>
            </a:r>
          </a:p>
        </p:txBody>
      </p:sp>
    </p:spTree>
    <p:extLst>
      <p:ext uri="{BB962C8B-B14F-4D97-AF65-F5344CB8AC3E}">
        <p14:creationId xmlns:p14="http://schemas.microsoft.com/office/powerpoint/2010/main" val="116542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61FF4-4B6E-4490-BE2C-CFD9F1E72147}"/>
              </a:ext>
            </a:extLst>
          </p:cNvPr>
          <p:cNvSpPr>
            <a:spLocks noGrp="1"/>
          </p:cNvSpPr>
          <p:nvPr>
            <p:ph type="title"/>
          </p:nvPr>
        </p:nvSpPr>
        <p:spPr/>
        <p:txBody>
          <a:bodyPr/>
          <a:lstStyle/>
          <a:p>
            <a:r>
              <a:rPr lang="en-US" dirty="0"/>
              <a:t>Conclusion</a:t>
            </a:r>
          </a:p>
        </p:txBody>
      </p:sp>
      <p:sp>
        <p:nvSpPr>
          <p:cNvPr id="20" name="Content Placeholder 3">
            <a:extLst>
              <a:ext uri="{FF2B5EF4-FFF2-40B4-BE49-F238E27FC236}">
                <a16:creationId xmlns:a16="http://schemas.microsoft.com/office/drawing/2014/main" id="{480316BE-FCFC-423D-B7EA-944CDF62E4CA}"/>
              </a:ext>
            </a:extLst>
          </p:cNvPr>
          <p:cNvSpPr>
            <a:spLocks noGrp="1"/>
          </p:cNvSpPr>
          <p:nvPr>
            <p:ph sz="quarter" idx="20"/>
          </p:nvPr>
        </p:nvSpPr>
        <p:spPr>
          <a:xfrm>
            <a:off x="1106048" y="2116459"/>
            <a:ext cx="6872176" cy="6193389"/>
          </a:xfrm>
        </p:spPr>
        <p:txBody>
          <a:bodyPr vert="horz" lIns="91440" tIns="45720" rIns="91440" bIns="45720" rtlCol="0" anchor="t">
            <a:normAutofit/>
          </a:bodyPr>
          <a:lstStyle/>
          <a:p>
            <a:r>
              <a:rPr lang="en-US" sz="2400" b="1" dirty="0">
                <a:latin typeface="Arial"/>
                <a:cs typeface="Arial"/>
              </a:rPr>
              <a:t>Differentiable Predictive Control</a:t>
            </a:r>
          </a:p>
          <a:p>
            <a:pPr lvl="1"/>
            <a:r>
              <a:rPr lang="en-US" sz="2000" dirty="0"/>
              <a:t>Differentiable closed-loop system model</a:t>
            </a:r>
          </a:p>
          <a:p>
            <a:pPr lvl="1"/>
            <a:r>
              <a:rPr lang="en-US" sz="2000" dirty="0"/>
              <a:t>Explicit control policies</a:t>
            </a:r>
          </a:p>
          <a:p>
            <a:pPr lvl="1"/>
            <a:r>
              <a:rPr lang="en-US" sz="2000" dirty="0"/>
              <a:t>State and input constraints </a:t>
            </a:r>
          </a:p>
          <a:p>
            <a:pPr lvl="1"/>
            <a:r>
              <a:rPr lang="en-US" sz="2000" dirty="0"/>
              <a:t>Embedded implementation</a:t>
            </a:r>
          </a:p>
          <a:p>
            <a:pPr lvl="1"/>
            <a:r>
              <a:rPr lang="en-US" sz="2000" dirty="0"/>
              <a:t>Theoretical connection with MPC</a:t>
            </a:r>
          </a:p>
          <a:p>
            <a:r>
              <a:rPr lang="en-US" sz="2400" b="1" dirty="0">
                <a:latin typeface="Arial"/>
                <a:cs typeface="Arial"/>
              </a:rPr>
              <a:t>Open-source Code</a:t>
            </a:r>
            <a:endParaRPr lang="en-US" sz="2400" dirty="0">
              <a:latin typeface="Arial"/>
              <a:cs typeface="Arial"/>
            </a:endParaRPr>
          </a:p>
          <a:p>
            <a:pPr lvl="1"/>
            <a:r>
              <a:rPr lang="en-US" sz="2000" dirty="0">
                <a:latin typeface="Arial"/>
                <a:cs typeface="Arial"/>
              </a:rPr>
              <a:t>Neuromancer software package</a:t>
            </a:r>
          </a:p>
          <a:p>
            <a:pPr lvl="2"/>
            <a:r>
              <a:rPr lang="en-US" sz="1800" dirty="0">
                <a:latin typeface="Arial"/>
                <a:cs typeface="Arial"/>
                <a:hlinkClick r:id="rId3"/>
              </a:rPr>
              <a:t>https://github.com/pnnl/neuromancer</a:t>
            </a:r>
            <a:r>
              <a:rPr lang="en-US" sz="1800" dirty="0">
                <a:latin typeface="Arial"/>
                <a:cs typeface="Arial"/>
              </a:rPr>
              <a:t> </a:t>
            </a:r>
          </a:p>
          <a:p>
            <a:pPr lvl="1"/>
            <a:r>
              <a:rPr lang="en-US" sz="2000" dirty="0">
                <a:latin typeface="Arial"/>
                <a:cs typeface="Arial"/>
              </a:rPr>
              <a:t>Structured linear maps in </a:t>
            </a:r>
            <a:r>
              <a:rPr lang="en-US" sz="2000" dirty="0" err="1">
                <a:latin typeface="Arial"/>
                <a:cs typeface="Arial"/>
              </a:rPr>
              <a:t>Pytorch</a:t>
            </a:r>
            <a:endParaRPr lang="en-US" sz="2000" dirty="0">
              <a:latin typeface="Arial"/>
              <a:cs typeface="Arial"/>
            </a:endParaRPr>
          </a:p>
          <a:p>
            <a:pPr lvl="2"/>
            <a:r>
              <a:rPr lang="en-US" sz="1800" dirty="0">
                <a:latin typeface="Arial"/>
                <a:cs typeface="Arial"/>
                <a:hlinkClick r:id="rId4"/>
              </a:rPr>
              <a:t>https://pnnl.github.io/slim/</a:t>
            </a:r>
            <a:r>
              <a:rPr lang="en-US" sz="1800" dirty="0">
                <a:latin typeface="Arial"/>
                <a:cs typeface="Arial"/>
              </a:rPr>
              <a:t> </a:t>
            </a:r>
          </a:p>
        </p:txBody>
      </p:sp>
      <p:pic>
        <p:nvPicPr>
          <p:cNvPr id="19" name="Picture 18" descr="Diagram&#10;&#10;Description automatically generated">
            <a:extLst>
              <a:ext uri="{FF2B5EF4-FFF2-40B4-BE49-F238E27FC236}">
                <a16:creationId xmlns:a16="http://schemas.microsoft.com/office/drawing/2014/main" id="{5E514898-59AA-4BFE-AC19-2F8049A0425C}"/>
              </a:ext>
            </a:extLst>
          </p:cNvPr>
          <p:cNvPicPr>
            <a:picLocks noChangeAspect="1"/>
          </p:cNvPicPr>
          <p:nvPr/>
        </p:nvPicPr>
        <p:blipFill>
          <a:blip r:embed="rId5"/>
          <a:stretch>
            <a:fillRect/>
          </a:stretch>
        </p:blipFill>
        <p:spPr>
          <a:xfrm>
            <a:off x="7653366" y="512599"/>
            <a:ext cx="6788967" cy="7300832"/>
          </a:xfrm>
          <a:prstGeom prst="rect">
            <a:avLst/>
          </a:prstGeom>
        </p:spPr>
      </p:pic>
      <p:sp>
        <p:nvSpPr>
          <p:cNvPr id="5" name="Rectangle 4">
            <a:extLst>
              <a:ext uri="{FF2B5EF4-FFF2-40B4-BE49-F238E27FC236}">
                <a16:creationId xmlns:a16="http://schemas.microsoft.com/office/drawing/2014/main" id="{F84DBA0F-9DE2-4540-9033-1D75503820D6}"/>
              </a:ext>
            </a:extLst>
          </p:cNvPr>
          <p:cNvSpPr/>
          <p:nvPr/>
        </p:nvSpPr>
        <p:spPr>
          <a:xfrm>
            <a:off x="1053294" y="6709410"/>
            <a:ext cx="6801167" cy="1600438"/>
          </a:xfrm>
          <a:prstGeom prst="rect">
            <a:avLst/>
          </a:prstGeom>
        </p:spPr>
        <p:txBody>
          <a:bodyPr wrap="square">
            <a:spAutoFit/>
          </a:bodyPr>
          <a:lstStyle/>
          <a:p>
            <a:r>
              <a:rPr lang="en-US" sz="1400" dirty="0"/>
              <a:t>Jan Drgona, et al., Differentiable Predictive Control: An MPC Alternative for Unknown Nonlinear Systems using Constrained Deep Learning </a:t>
            </a:r>
            <a:r>
              <a:rPr lang="en-US" sz="1400" dirty="0">
                <a:hlinkClick r:id="rId6"/>
              </a:rPr>
              <a:t>https://arxiv.org/abs/2011.03699</a:t>
            </a:r>
            <a:endParaRPr lang="en-US" sz="1400" dirty="0"/>
          </a:p>
          <a:p>
            <a:r>
              <a:rPr lang="nl-NL" sz="1400" dirty="0"/>
              <a:t>Jan Drgona, Aaron Tuor, Draguna Vrabie, </a:t>
            </a:r>
            <a:r>
              <a:rPr lang="en-US" sz="1400" dirty="0"/>
              <a:t>Constrained Physics-Informed Deep Learning for Stable System Identification and Control of Unknown Linear Systems </a:t>
            </a:r>
            <a:r>
              <a:rPr lang="en-US" sz="1400" dirty="0">
                <a:hlinkClick r:id="rId7"/>
              </a:rPr>
              <a:t>https://arxiv.org/abs/2004.11184</a:t>
            </a:r>
            <a:r>
              <a:rPr lang="en-US" sz="1400" dirty="0"/>
              <a:t> </a:t>
            </a:r>
          </a:p>
          <a:p>
            <a:endParaRPr lang="en-US" sz="1400" dirty="0"/>
          </a:p>
        </p:txBody>
      </p:sp>
    </p:spTree>
    <p:extLst>
      <p:ext uri="{BB962C8B-B14F-4D97-AF65-F5344CB8AC3E}">
        <p14:creationId xmlns:p14="http://schemas.microsoft.com/office/powerpoint/2010/main" val="1331832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BD289D-C75B-CC4B-9500-C9E4FE9619E9}"/>
              </a:ext>
            </a:extLst>
          </p:cNvPr>
          <p:cNvSpPr>
            <a:spLocks noGrp="1"/>
          </p:cNvSpPr>
          <p:nvPr>
            <p:ph type="sldNum" sz="quarter" idx="12"/>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FE7A4BB3-E848-5A44-82DF-322201952CD8}" type="slidenum">
              <a:rPr kumimoji="0" lang="en-US" sz="1200" b="0" i="0" u="none" strike="noStrike" kern="1200" cap="none" spc="0" normalizeH="0" baseline="0" noProof="0" smtClean="0">
                <a:ln>
                  <a:noFill/>
                </a:ln>
                <a:solidFill>
                  <a:srgbClr val="B3B3B3"/>
                </a:solidFill>
                <a:effectLst/>
                <a:uLnTx/>
                <a:uFillTx/>
                <a:latin typeface="Arial" panose="020B0604020202020204" pitchFamily="34" charset="0"/>
                <a:ea typeface="+mn-ea"/>
                <a:cs typeface="Arial" panose="020B0604020202020204" pitchFamily="34" charset="0"/>
              </a:rPr>
              <a:pPr marL="0" marR="0" lvl="0" indent="0" algn="r" defTabSz="109728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B3B3B3"/>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0BC9E519-6990-944B-9C50-7729A2AF159B}"/>
              </a:ext>
            </a:extLst>
          </p:cNvPr>
          <p:cNvSpPr>
            <a:spLocks noGrp="1"/>
          </p:cNvSpPr>
          <p:nvPr>
            <p:ph type="title"/>
          </p:nvPr>
        </p:nvSpPr>
        <p:spPr>
          <a:xfrm>
            <a:off x="2973788" y="457200"/>
            <a:ext cx="11247119" cy="877917"/>
          </a:xfrm>
        </p:spPr>
        <p:txBody>
          <a:bodyPr anchor="ctr"/>
          <a:lstStyle/>
          <a:p>
            <a:r>
              <a:rPr lang="en-US" dirty="0"/>
              <a:t>PNNL’s Scientific Discovery Mission</a:t>
            </a:r>
            <a:endParaRPr lang="en-US" sz="1800" cap="small" dirty="0"/>
          </a:p>
        </p:txBody>
      </p:sp>
      <p:pic>
        <p:nvPicPr>
          <p:cNvPr id="55" name="Picture Placeholder 34" descr="A picture containing stationary&#10;&#10;Description automatically generated">
            <a:extLst>
              <a:ext uri="{FF2B5EF4-FFF2-40B4-BE49-F238E27FC236}">
                <a16:creationId xmlns:a16="http://schemas.microsoft.com/office/drawing/2014/main" id="{96E7B023-215A-D341-84CA-55F209866E77}"/>
              </a:ext>
            </a:extLst>
          </p:cNvPr>
          <p:cNvPicPr>
            <a:picLocks noChangeAspect="1"/>
          </p:cNvPicPr>
          <p:nvPr/>
        </p:nvPicPr>
        <p:blipFill>
          <a:blip r:embed="rId2" cstate="hqprint">
            <a:extLst>
              <a:ext uri="{28A0092B-C50C-407E-A947-70E740481C1C}">
                <a14:useLocalDpi xmlns:a14="http://schemas.microsoft.com/office/drawing/2010/main"/>
              </a:ext>
            </a:extLst>
          </a:blip>
          <a:srcRect t="131" b="131"/>
          <a:stretch>
            <a:fillRect/>
          </a:stretch>
        </p:blipFill>
        <p:spPr>
          <a:xfrm>
            <a:off x="1371600" y="5060515"/>
            <a:ext cx="4069080" cy="2711885"/>
          </a:xfrm>
          <a:prstGeom prst="rect">
            <a:avLst/>
          </a:prstGeom>
        </p:spPr>
      </p:pic>
      <p:pic>
        <p:nvPicPr>
          <p:cNvPr id="56" name="Picture Placeholder 29">
            <a:extLst>
              <a:ext uri="{FF2B5EF4-FFF2-40B4-BE49-F238E27FC236}">
                <a16:creationId xmlns:a16="http://schemas.microsoft.com/office/drawing/2014/main" id="{58A97FD4-C6AB-5D49-8A50-267BD99B29E5}"/>
              </a:ext>
            </a:extLst>
          </p:cNvPr>
          <p:cNvPicPr>
            <a:picLocks noChangeAspect="1"/>
          </p:cNvPicPr>
          <p:nvPr/>
        </p:nvPicPr>
        <p:blipFill>
          <a:blip r:embed="rId3"/>
          <a:srcRect t="117" b="117"/>
          <a:stretch/>
        </p:blipFill>
        <p:spPr>
          <a:xfrm>
            <a:off x="1371600" y="2066544"/>
            <a:ext cx="4069080" cy="2715768"/>
          </a:xfrm>
          <a:prstGeom prst="rect">
            <a:avLst/>
          </a:prstGeom>
        </p:spPr>
      </p:pic>
      <p:pic>
        <p:nvPicPr>
          <p:cNvPr id="57" name="Picture Placeholder 52">
            <a:extLst>
              <a:ext uri="{FF2B5EF4-FFF2-40B4-BE49-F238E27FC236}">
                <a16:creationId xmlns:a16="http://schemas.microsoft.com/office/drawing/2014/main" id="{3B44852E-A03D-9443-BB6A-44C0AD190025}"/>
              </a:ext>
            </a:extLst>
          </p:cNvPr>
          <p:cNvPicPr>
            <a:picLocks noChangeAspect="1"/>
          </p:cNvPicPr>
          <p:nvPr/>
        </p:nvPicPr>
        <p:blipFill>
          <a:blip r:embed="rId4"/>
          <a:srcRect t="195" b="195"/>
          <a:stretch/>
        </p:blipFill>
        <p:spPr>
          <a:xfrm>
            <a:off x="5737860" y="5060515"/>
            <a:ext cx="4069080" cy="2711885"/>
          </a:xfrm>
          <a:prstGeom prst="rect">
            <a:avLst/>
          </a:prstGeom>
        </p:spPr>
      </p:pic>
      <p:pic>
        <p:nvPicPr>
          <p:cNvPr id="58" name="Picture Placeholder 42" descr="A close up of a flower&#10;&#10;Description automatically generated">
            <a:extLst>
              <a:ext uri="{FF2B5EF4-FFF2-40B4-BE49-F238E27FC236}">
                <a16:creationId xmlns:a16="http://schemas.microsoft.com/office/drawing/2014/main" id="{4DF80940-C24E-CA47-8EB5-2EF97E0928C2}"/>
              </a:ext>
            </a:extLst>
          </p:cNvPr>
          <p:cNvPicPr>
            <a:picLocks noChangeAspect="1"/>
          </p:cNvPicPr>
          <p:nvPr/>
        </p:nvPicPr>
        <p:blipFill>
          <a:blip r:embed="rId5" cstate="hqprint">
            <a:extLst>
              <a:ext uri="{28A0092B-C50C-407E-A947-70E740481C1C}">
                <a14:useLocalDpi xmlns:a14="http://schemas.microsoft.com/office/drawing/2010/main"/>
              </a:ext>
            </a:extLst>
          </a:blip>
          <a:srcRect l="362" r="362"/>
          <a:stretch>
            <a:fillRect/>
          </a:stretch>
        </p:blipFill>
        <p:spPr>
          <a:xfrm>
            <a:off x="5737860" y="2066544"/>
            <a:ext cx="4069080" cy="2715768"/>
          </a:xfrm>
          <a:prstGeom prst="rect">
            <a:avLst/>
          </a:prstGeom>
        </p:spPr>
      </p:pic>
      <p:pic>
        <p:nvPicPr>
          <p:cNvPr id="59" name="Picture Placeholder 54">
            <a:extLst>
              <a:ext uri="{FF2B5EF4-FFF2-40B4-BE49-F238E27FC236}">
                <a16:creationId xmlns:a16="http://schemas.microsoft.com/office/drawing/2014/main" id="{70480606-CBBC-AF4C-B841-67110B44B14C}"/>
              </a:ext>
            </a:extLst>
          </p:cNvPr>
          <p:cNvPicPr>
            <a:picLocks noChangeAspect="1"/>
          </p:cNvPicPr>
          <p:nvPr/>
        </p:nvPicPr>
        <p:blipFill>
          <a:blip r:embed="rId6" cstate="hqprint">
            <a:extLst>
              <a:ext uri="{28A0092B-C50C-407E-A947-70E740481C1C}">
                <a14:useLocalDpi xmlns:a14="http://schemas.microsoft.com/office/drawing/2010/main"/>
              </a:ext>
            </a:extLst>
          </a:blip>
          <a:srcRect l="59" r="59"/>
          <a:stretch>
            <a:fillRect/>
          </a:stretch>
        </p:blipFill>
        <p:spPr>
          <a:xfrm>
            <a:off x="10104120" y="5060515"/>
            <a:ext cx="4069080" cy="2711885"/>
          </a:xfrm>
          <a:prstGeom prst="rect">
            <a:avLst/>
          </a:prstGeom>
        </p:spPr>
      </p:pic>
      <p:pic>
        <p:nvPicPr>
          <p:cNvPr id="60" name="Picture Placeholder 9">
            <a:extLst>
              <a:ext uri="{FF2B5EF4-FFF2-40B4-BE49-F238E27FC236}">
                <a16:creationId xmlns:a16="http://schemas.microsoft.com/office/drawing/2014/main" id="{49DD833F-BFCC-B04A-85F3-257C5B38E919}"/>
              </a:ext>
            </a:extLst>
          </p:cNvPr>
          <p:cNvPicPr>
            <a:picLocks noChangeAspect="1"/>
          </p:cNvPicPr>
          <p:nvPr/>
        </p:nvPicPr>
        <p:blipFill>
          <a:blip r:embed="rId7"/>
          <a:srcRect t="117" b="117"/>
          <a:stretch/>
        </p:blipFill>
        <p:spPr>
          <a:xfrm>
            <a:off x="10104120" y="2066544"/>
            <a:ext cx="4069080" cy="2715768"/>
          </a:xfrm>
          <a:prstGeom prst="rect">
            <a:avLst/>
          </a:prstGeom>
        </p:spPr>
      </p:pic>
      <p:sp>
        <p:nvSpPr>
          <p:cNvPr id="61" name="Text Placeholder 10">
            <a:extLst>
              <a:ext uri="{FF2B5EF4-FFF2-40B4-BE49-F238E27FC236}">
                <a16:creationId xmlns:a16="http://schemas.microsoft.com/office/drawing/2014/main" id="{CD5DFB7F-54FB-1642-B176-92D5AD85C524}"/>
              </a:ext>
            </a:extLst>
          </p:cNvPr>
          <p:cNvSpPr txBox="1">
            <a:spLocks/>
          </p:cNvSpPr>
          <p:nvPr/>
        </p:nvSpPr>
        <p:spPr>
          <a:xfrm>
            <a:off x="1371600" y="4221506"/>
            <a:ext cx="3372928" cy="38827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2400" dirty="0">
                <a:solidFill>
                  <a:schemeClr val="bg1"/>
                </a:solidFill>
                <a:latin typeface="Arial" panose="020B0604020202020204" pitchFamily="34" charset="0"/>
                <a:cs typeface="Arial" panose="020B0604020202020204" pitchFamily="34" charset="0"/>
              </a:rPr>
              <a:t>Earth Systems Science</a:t>
            </a:r>
          </a:p>
        </p:txBody>
      </p:sp>
      <p:sp>
        <p:nvSpPr>
          <p:cNvPr id="62" name="Text Placeholder 11">
            <a:extLst>
              <a:ext uri="{FF2B5EF4-FFF2-40B4-BE49-F238E27FC236}">
                <a16:creationId xmlns:a16="http://schemas.microsoft.com/office/drawing/2014/main" id="{1F57E9BA-2DA1-2F45-82DB-51762C1E518F}"/>
              </a:ext>
            </a:extLst>
          </p:cNvPr>
          <p:cNvSpPr txBox="1">
            <a:spLocks/>
          </p:cNvSpPr>
          <p:nvPr/>
        </p:nvSpPr>
        <p:spPr>
          <a:xfrm>
            <a:off x="1371600" y="7038902"/>
            <a:ext cx="3510951" cy="73349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2400" dirty="0">
                <a:solidFill>
                  <a:schemeClr val="bg1"/>
                </a:solidFill>
                <a:latin typeface="Arial" panose="020B0604020202020204" pitchFamily="34" charset="0"/>
                <a:cs typeface="Arial" panose="020B0604020202020204" pitchFamily="34" charset="0"/>
              </a:rPr>
              <a:t>Chemical and Materials Sciences</a:t>
            </a:r>
          </a:p>
        </p:txBody>
      </p:sp>
      <p:sp>
        <p:nvSpPr>
          <p:cNvPr id="63" name="Text Placeholder 12">
            <a:extLst>
              <a:ext uri="{FF2B5EF4-FFF2-40B4-BE49-F238E27FC236}">
                <a16:creationId xmlns:a16="http://schemas.microsoft.com/office/drawing/2014/main" id="{7F1A416A-7C09-624D-B1F0-5E97042389EC}"/>
              </a:ext>
            </a:extLst>
          </p:cNvPr>
          <p:cNvSpPr txBox="1">
            <a:spLocks/>
          </p:cNvSpPr>
          <p:nvPr/>
        </p:nvSpPr>
        <p:spPr>
          <a:xfrm>
            <a:off x="5737860" y="4234403"/>
            <a:ext cx="4069080" cy="362484"/>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2400" dirty="0">
                <a:solidFill>
                  <a:schemeClr val="bg1"/>
                </a:solidFill>
                <a:latin typeface="Arial" panose="020B0604020202020204" pitchFamily="34" charset="0"/>
                <a:cs typeface="Arial" panose="020B0604020202020204" pitchFamily="34" charset="0"/>
              </a:rPr>
              <a:t>Biological Systems Science</a:t>
            </a:r>
          </a:p>
        </p:txBody>
      </p:sp>
      <p:sp>
        <p:nvSpPr>
          <p:cNvPr id="64" name="Text Placeholder 13">
            <a:extLst>
              <a:ext uri="{FF2B5EF4-FFF2-40B4-BE49-F238E27FC236}">
                <a16:creationId xmlns:a16="http://schemas.microsoft.com/office/drawing/2014/main" id="{2F545AA4-ABEB-5642-AEB6-6C64CBB32D9C}"/>
              </a:ext>
            </a:extLst>
          </p:cNvPr>
          <p:cNvSpPr txBox="1">
            <a:spLocks/>
          </p:cNvSpPr>
          <p:nvPr/>
        </p:nvSpPr>
        <p:spPr>
          <a:xfrm>
            <a:off x="5737860" y="7216125"/>
            <a:ext cx="3130095" cy="380294"/>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2400" dirty="0">
                <a:solidFill>
                  <a:schemeClr val="bg1"/>
                </a:solidFill>
                <a:latin typeface="Arial" panose="020B0604020202020204" pitchFamily="34" charset="0"/>
                <a:cs typeface="Arial" panose="020B0604020202020204" pitchFamily="34" charset="0"/>
              </a:rPr>
              <a:t>Advanced Computing</a:t>
            </a:r>
          </a:p>
        </p:txBody>
      </p:sp>
      <p:sp>
        <p:nvSpPr>
          <p:cNvPr id="65" name="Text Placeholder 14">
            <a:extLst>
              <a:ext uri="{FF2B5EF4-FFF2-40B4-BE49-F238E27FC236}">
                <a16:creationId xmlns:a16="http://schemas.microsoft.com/office/drawing/2014/main" id="{CA7CD8B5-70D5-6344-AD43-D5128DAD7766}"/>
              </a:ext>
            </a:extLst>
          </p:cNvPr>
          <p:cNvSpPr txBox="1">
            <a:spLocks/>
          </p:cNvSpPr>
          <p:nvPr/>
        </p:nvSpPr>
        <p:spPr>
          <a:xfrm>
            <a:off x="10104120" y="4030519"/>
            <a:ext cx="3025284" cy="822960"/>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2400" dirty="0">
                <a:solidFill>
                  <a:schemeClr val="bg1"/>
                </a:solidFill>
              </a:rPr>
              <a:t>DOE User Facilities</a:t>
            </a:r>
            <a:br>
              <a:rPr lang="en-US" sz="2400" dirty="0">
                <a:solidFill>
                  <a:schemeClr val="bg1"/>
                </a:solidFill>
              </a:rPr>
            </a:br>
            <a:r>
              <a:rPr lang="en-US" sz="2400" dirty="0">
                <a:solidFill>
                  <a:schemeClr val="bg1"/>
                </a:solidFill>
              </a:rPr>
              <a:t>(EMSL, ARM)</a:t>
            </a:r>
          </a:p>
        </p:txBody>
      </p:sp>
      <p:sp>
        <p:nvSpPr>
          <p:cNvPr id="66" name="Text Placeholder 15">
            <a:extLst>
              <a:ext uri="{FF2B5EF4-FFF2-40B4-BE49-F238E27FC236}">
                <a16:creationId xmlns:a16="http://schemas.microsoft.com/office/drawing/2014/main" id="{04BCC82B-152B-5B47-BA1E-3EB72D8E27E7}"/>
              </a:ext>
            </a:extLst>
          </p:cNvPr>
          <p:cNvSpPr txBox="1">
            <a:spLocks/>
          </p:cNvSpPr>
          <p:nvPr/>
        </p:nvSpPr>
        <p:spPr>
          <a:xfrm>
            <a:off x="10104120" y="7230975"/>
            <a:ext cx="4069080" cy="296498"/>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2400" dirty="0">
                <a:solidFill>
                  <a:schemeClr val="bg1"/>
                </a:solidFill>
                <a:latin typeface="Arial" panose="020B0604020202020204" pitchFamily="34" charset="0"/>
                <a:cs typeface="Arial" panose="020B0604020202020204" pitchFamily="34" charset="0"/>
              </a:rPr>
              <a:t>Nuclear and Particle Physics</a:t>
            </a:r>
          </a:p>
        </p:txBody>
      </p:sp>
      <p:sp>
        <p:nvSpPr>
          <p:cNvPr id="67" name="Title 3">
            <a:extLst>
              <a:ext uri="{FF2B5EF4-FFF2-40B4-BE49-F238E27FC236}">
                <a16:creationId xmlns:a16="http://schemas.microsoft.com/office/drawing/2014/main" id="{723DBEFB-456D-3D4A-8C65-FD7A5F619F8D}"/>
              </a:ext>
            </a:extLst>
          </p:cNvPr>
          <p:cNvSpPr txBox="1">
            <a:spLocks/>
          </p:cNvSpPr>
          <p:nvPr/>
        </p:nvSpPr>
        <p:spPr>
          <a:xfrm>
            <a:off x="2441275" y="1224950"/>
            <a:ext cx="10972800" cy="581248"/>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rgbClr val="C8722E"/>
                </a:solidFill>
                <a:latin typeface="Arial" panose="020B0604020202020204" pitchFamily="34" charset="0"/>
                <a:ea typeface="+mn-ea"/>
                <a:cs typeface="Arial" panose="020B0604020202020204" pitchFamily="34" charset="0"/>
              </a:defRPr>
            </a:lvl1pPr>
          </a:lstStyle>
          <a:p>
            <a:pPr algn="ctr"/>
            <a:r>
              <a:rPr lang="en-US" cap="small" dirty="0">
                <a:solidFill>
                  <a:srgbClr val="616265"/>
                </a:solidFill>
              </a:rPr>
              <a:t>understanding the complex world around us</a:t>
            </a:r>
            <a:endParaRPr lang="en-US" cap="small" dirty="0"/>
          </a:p>
        </p:txBody>
      </p:sp>
    </p:spTree>
    <p:extLst>
      <p:ext uri="{BB962C8B-B14F-4D97-AF65-F5344CB8AC3E}">
        <p14:creationId xmlns:p14="http://schemas.microsoft.com/office/powerpoint/2010/main" val="262865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BD289D-C75B-CC4B-9500-C9E4FE9619E9}"/>
              </a:ext>
            </a:extLst>
          </p:cNvPr>
          <p:cNvSpPr>
            <a:spLocks noGrp="1"/>
          </p:cNvSpPr>
          <p:nvPr>
            <p:ph type="sldNum" sz="quarter" idx="12"/>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FE7A4BB3-E848-5A44-82DF-322201952CD8}" type="slidenum">
              <a:rPr kumimoji="0" lang="en-US" sz="1200" b="0" i="0" u="none" strike="noStrike" kern="1200" cap="none" spc="0" normalizeH="0" baseline="0" noProof="0" smtClean="0">
                <a:ln>
                  <a:noFill/>
                </a:ln>
                <a:solidFill>
                  <a:srgbClr val="B3B3B3"/>
                </a:solidFill>
                <a:effectLst/>
                <a:uLnTx/>
                <a:uFillTx/>
                <a:latin typeface="Arial" panose="020B0604020202020204" pitchFamily="34" charset="0"/>
                <a:ea typeface="+mn-ea"/>
                <a:cs typeface="Arial" panose="020B0604020202020204" pitchFamily="34" charset="0"/>
              </a:rPr>
              <a:pPr marL="0" marR="0" lvl="0" indent="0" algn="r" defTabSz="109728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B3B3B3"/>
              </a:solidFill>
              <a:effectLst/>
              <a:uLnTx/>
              <a:uFillTx/>
              <a:latin typeface="Arial" panose="020B0604020202020204" pitchFamily="34" charset="0"/>
              <a:ea typeface="+mn-ea"/>
              <a:cs typeface="Arial" panose="020B0604020202020204" pitchFamily="34" charset="0"/>
            </a:endParaRPr>
          </a:p>
        </p:txBody>
      </p:sp>
      <p:sp>
        <p:nvSpPr>
          <p:cNvPr id="38" name="Title 2">
            <a:extLst>
              <a:ext uri="{FF2B5EF4-FFF2-40B4-BE49-F238E27FC236}">
                <a16:creationId xmlns:a16="http://schemas.microsoft.com/office/drawing/2014/main" id="{C41469CD-F613-3749-8666-920E6D84A403}"/>
              </a:ext>
            </a:extLst>
          </p:cNvPr>
          <p:cNvSpPr>
            <a:spLocks noGrp="1"/>
          </p:cNvSpPr>
          <p:nvPr>
            <p:ph type="title"/>
          </p:nvPr>
        </p:nvSpPr>
        <p:spPr>
          <a:xfrm>
            <a:off x="2943225" y="835520"/>
            <a:ext cx="9475182" cy="589866"/>
          </a:xfrm>
        </p:spPr>
        <p:txBody>
          <a:bodyPr anchor="ctr"/>
          <a:lstStyle/>
          <a:p>
            <a:r>
              <a:rPr lang="en-US" dirty="0"/>
              <a:t>Energy Resiliency</a:t>
            </a:r>
          </a:p>
        </p:txBody>
      </p:sp>
      <p:pic>
        <p:nvPicPr>
          <p:cNvPr id="6" name="Picture Placeholder 21">
            <a:extLst>
              <a:ext uri="{FF2B5EF4-FFF2-40B4-BE49-F238E27FC236}">
                <a16:creationId xmlns:a16="http://schemas.microsoft.com/office/drawing/2014/main" id="{DF619FB8-67C7-4E4C-9641-BD2BB57F2292}"/>
              </a:ext>
            </a:extLst>
          </p:cNvPr>
          <p:cNvPicPr>
            <a:picLocks noChangeAspect="1"/>
          </p:cNvPicPr>
          <p:nvPr/>
        </p:nvPicPr>
        <p:blipFill>
          <a:blip r:embed="rId3"/>
          <a:srcRect l="14536" r="14536"/>
          <a:stretch>
            <a:fillRect/>
          </a:stretch>
        </p:blipFill>
        <p:spPr>
          <a:xfrm>
            <a:off x="7429500" y="1425387"/>
            <a:ext cx="6743700" cy="6347012"/>
          </a:xfrm>
          <a:prstGeom prst="rect">
            <a:avLst/>
          </a:prstGeom>
        </p:spPr>
      </p:pic>
      <p:sp>
        <p:nvSpPr>
          <p:cNvPr id="7" name="Text Placeholder 5">
            <a:extLst>
              <a:ext uri="{FF2B5EF4-FFF2-40B4-BE49-F238E27FC236}">
                <a16:creationId xmlns:a16="http://schemas.microsoft.com/office/drawing/2014/main" id="{26DAF7EE-82B1-DC4C-961F-257607A92B5C}"/>
              </a:ext>
            </a:extLst>
          </p:cNvPr>
          <p:cNvSpPr txBox="1">
            <a:spLocks/>
          </p:cNvSpPr>
          <p:nvPr/>
        </p:nvSpPr>
        <p:spPr>
          <a:xfrm>
            <a:off x="1371601" y="2540684"/>
            <a:ext cx="4754880" cy="4065522"/>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74309" indent="-274309">
              <a:lnSpc>
                <a:spcPct val="100000"/>
              </a:lnSpc>
              <a:spcBef>
                <a:spcPts val="2400"/>
              </a:spcBef>
            </a:pPr>
            <a:r>
              <a:rPr lang="en-US" sz="2400" dirty="0"/>
              <a:t>Analytics, deep learning and high-performance computing to </a:t>
            </a:r>
            <a:r>
              <a:rPr lang="en-US" sz="2400" b="1" dirty="0">
                <a:solidFill>
                  <a:srgbClr val="007836"/>
                </a:solidFill>
              </a:rPr>
              <a:t>model extreme events</a:t>
            </a:r>
            <a:endParaRPr lang="en-US" sz="2400" dirty="0"/>
          </a:p>
          <a:p>
            <a:pPr marL="274309" indent="-274309">
              <a:lnSpc>
                <a:spcPct val="100000"/>
              </a:lnSpc>
              <a:spcBef>
                <a:spcPts val="2400"/>
              </a:spcBef>
            </a:pPr>
            <a:r>
              <a:rPr lang="en-US" sz="2400" dirty="0"/>
              <a:t>Tools for </a:t>
            </a:r>
            <a:r>
              <a:rPr lang="en-US" sz="2400" b="1" dirty="0">
                <a:solidFill>
                  <a:srgbClr val="007836"/>
                </a:solidFill>
              </a:rPr>
              <a:t>predictive, real-time capabilities</a:t>
            </a:r>
            <a:r>
              <a:rPr lang="en-US" sz="2400" dirty="0"/>
              <a:t> to improve performance and cybersecurity</a:t>
            </a:r>
          </a:p>
          <a:p>
            <a:pPr marL="274309" indent="-274309">
              <a:lnSpc>
                <a:spcPct val="100000"/>
              </a:lnSpc>
              <a:spcBef>
                <a:spcPts val="2400"/>
              </a:spcBef>
            </a:pPr>
            <a:r>
              <a:rPr lang="en-US" sz="2400" dirty="0"/>
              <a:t>Data </a:t>
            </a:r>
            <a:r>
              <a:rPr lang="en-US" sz="2400" b="1" dirty="0">
                <a:solidFill>
                  <a:srgbClr val="007836"/>
                </a:solidFill>
              </a:rPr>
              <a:t>analytics</a:t>
            </a:r>
            <a:r>
              <a:rPr lang="en-US" sz="2400" dirty="0"/>
              <a:t> for </a:t>
            </a:r>
            <a:r>
              <a:rPr lang="en-US" sz="2400" b="1" dirty="0">
                <a:solidFill>
                  <a:schemeClr val="accent4"/>
                </a:solidFill>
              </a:rPr>
              <a:t>discovering synthesis, prototyping and testing</a:t>
            </a:r>
            <a:r>
              <a:rPr lang="en-US" sz="2400" dirty="0"/>
              <a:t> new materials</a:t>
            </a:r>
          </a:p>
        </p:txBody>
      </p:sp>
    </p:spTree>
    <p:extLst>
      <p:ext uri="{BB962C8B-B14F-4D97-AF65-F5344CB8AC3E}">
        <p14:creationId xmlns:p14="http://schemas.microsoft.com/office/powerpoint/2010/main" val="238548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5</a:t>
            </a:fld>
            <a:endParaRPr lang="en-US"/>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1"/>
            <a:ext cx="11089006" cy="670404"/>
          </a:xfrm>
        </p:spPr>
        <p:txBody>
          <a:bodyPr/>
          <a:lstStyle/>
          <a:p>
            <a:r>
              <a:rPr lang="en-US" sz="3200" dirty="0"/>
              <a:t>Model Predictive Control</a:t>
            </a:r>
          </a:p>
        </p:txBody>
      </p:sp>
      <p:sp>
        <p:nvSpPr>
          <p:cNvPr id="11" name="TextBox 10">
            <a:extLst>
              <a:ext uri="{FF2B5EF4-FFF2-40B4-BE49-F238E27FC236}">
                <a16:creationId xmlns:a16="http://schemas.microsoft.com/office/drawing/2014/main" id="{27D61A16-8245-4C56-B75F-64DF36CE0446}"/>
              </a:ext>
            </a:extLst>
          </p:cNvPr>
          <p:cNvSpPr txBox="1"/>
          <p:nvPr/>
        </p:nvSpPr>
        <p:spPr>
          <a:xfrm>
            <a:off x="1479944" y="2396038"/>
            <a:ext cx="6457070" cy="1089529"/>
          </a:xfrm>
          <a:prstGeom prst="rect">
            <a:avLst/>
          </a:prstGeom>
          <a:noFill/>
        </p:spPr>
        <p:txBody>
          <a:bodyPr wrap="square" rtlCol="0">
            <a:spAutoFit/>
          </a:bodyPr>
          <a:lstStyle/>
          <a:p>
            <a:pPr algn="ctr"/>
            <a:r>
              <a:rPr lang="en-US" dirty="0"/>
              <a:t>95% of the process control applications are PID loops using trial and error rule-based optimization.  The rest is model predictive control (MPC).</a:t>
            </a:r>
          </a:p>
        </p:txBody>
      </p:sp>
      <p:sp>
        <p:nvSpPr>
          <p:cNvPr id="12" name="TextBox 11">
            <a:extLst>
              <a:ext uri="{FF2B5EF4-FFF2-40B4-BE49-F238E27FC236}">
                <a16:creationId xmlns:a16="http://schemas.microsoft.com/office/drawing/2014/main" id="{85DE9ADC-2403-4F54-8D95-B05DC6322274}"/>
              </a:ext>
            </a:extLst>
          </p:cNvPr>
          <p:cNvSpPr txBox="1"/>
          <p:nvPr/>
        </p:nvSpPr>
        <p:spPr>
          <a:xfrm>
            <a:off x="8104878" y="2417886"/>
            <a:ext cx="6219245" cy="2554545"/>
          </a:xfrm>
          <a:prstGeom prst="rect">
            <a:avLst/>
          </a:prstGeom>
          <a:noFill/>
        </p:spPr>
        <p:txBody>
          <a:bodyPr wrap="square" rtlCol="0">
            <a:spAutoFit/>
          </a:bodyPr>
          <a:lstStyle/>
          <a:p>
            <a:r>
              <a:rPr lang="en-US" sz="2000" b="1" dirty="0">
                <a:ea typeface="ヒラギノ角ゴ Pro W3" charset="0"/>
                <a:cs typeface="Arial"/>
              </a:rPr>
              <a:t>Modeling</a:t>
            </a:r>
          </a:p>
          <a:p>
            <a:pPr lvl="1"/>
            <a:r>
              <a:rPr lang="en-US" sz="2000" dirty="0"/>
              <a:t>Unknown or partially known dynamics</a:t>
            </a:r>
          </a:p>
          <a:p>
            <a:pPr lvl="1"/>
            <a:r>
              <a:rPr lang="en-US" sz="2000" dirty="0"/>
              <a:t>Physics-based modeling is expensive</a:t>
            </a:r>
          </a:p>
          <a:p>
            <a:pPr lvl="1"/>
            <a:r>
              <a:rPr lang="en-US" sz="2000" dirty="0"/>
              <a:t>Purely data-driven models lack generalization </a:t>
            </a:r>
          </a:p>
          <a:p>
            <a:r>
              <a:rPr lang="en-US" sz="2000" b="1" dirty="0">
                <a:ea typeface="ヒラギノ角ゴ Pro W3" charset="0"/>
                <a:cs typeface="Arial"/>
              </a:rPr>
              <a:t>Real-time optimization</a:t>
            </a:r>
          </a:p>
          <a:p>
            <a:pPr lvl="1"/>
            <a:r>
              <a:rPr lang="en-US" sz="2000" dirty="0"/>
              <a:t>Scalability</a:t>
            </a:r>
          </a:p>
          <a:p>
            <a:pPr lvl="1"/>
            <a:r>
              <a:rPr lang="en-US" sz="2000" dirty="0"/>
              <a:t>Computational limitations of control hardware</a:t>
            </a:r>
          </a:p>
          <a:p>
            <a:pPr lvl="1"/>
            <a:r>
              <a:rPr lang="en-US" sz="2000" dirty="0"/>
              <a:t>Parallelization, distributed optimization </a:t>
            </a:r>
          </a:p>
        </p:txBody>
      </p:sp>
      <p:sp>
        <p:nvSpPr>
          <p:cNvPr id="2" name="TextBox 1">
            <a:extLst>
              <a:ext uri="{FF2B5EF4-FFF2-40B4-BE49-F238E27FC236}">
                <a16:creationId xmlns:a16="http://schemas.microsoft.com/office/drawing/2014/main" id="{AEE5FDD5-4CBD-4D44-BD55-66DB98518662}"/>
              </a:ext>
            </a:extLst>
          </p:cNvPr>
          <p:cNvSpPr txBox="1"/>
          <p:nvPr/>
        </p:nvSpPr>
        <p:spPr>
          <a:xfrm>
            <a:off x="1611318" y="6364812"/>
            <a:ext cx="6194322" cy="75713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Assumption: </a:t>
            </a:r>
          </a:p>
          <a:p>
            <a:pPr marL="342900" indent="-342900">
              <a:buFont typeface="Arial" panose="020B0604020202020204" pitchFamily="34" charset="0"/>
              <a:buChar char="•"/>
            </a:pPr>
            <a:r>
              <a:rPr lang="en-US" dirty="0"/>
              <a:t>Reliable and accurate system dynamics model</a:t>
            </a:r>
          </a:p>
        </p:txBody>
      </p:sp>
      <p:pic>
        <p:nvPicPr>
          <p:cNvPr id="1026" name="Picture 2" descr="How Boston Dynamics Is Redefining Robot Agility - IEEE Spectrum">
            <a:extLst>
              <a:ext uri="{FF2B5EF4-FFF2-40B4-BE49-F238E27FC236}">
                <a16:creationId xmlns:a16="http://schemas.microsoft.com/office/drawing/2014/main" id="{2FCDC936-57C8-47F2-B144-6129D4FD9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139" y="3954081"/>
            <a:ext cx="2932214" cy="21991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CEF05D0-F46A-4978-BD80-18076E59712F}"/>
              </a:ext>
            </a:extLst>
          </p:cNvPr>
          <p:cNvPicPr>
            <a:picLocks noChangeAspect="1"/>
          </p:cNvPicPr>
          <p:nvPr/>
        </p:nvPicPr>
        <p:blipFill>
          <a:blip r:embed="rId4"/>
          <a:stretch>
            <a:fillRect/>
          </a:stretch>
        </p:blipFill>
        <p:spPr>
          <a:xfrm>
            <a:off x="3411702" y="3598961"/>
            <a:ext cx="4453865" cy="2626639"/>
          </a:xfrm>
          <a:prstGeom prst="rect">
            <a:avLst/>
          </a:prstGeom>
        </p:spPr>
      </p:pic>
      <p:sp>
        <p:nvSpPr>
          <p:cNvPr id="16" name="Rectangle 15">
            <a:extLst>
              <a:ext uri="{FF2B5EF4-FFF2-40B4-BE49-F238E27FC236}">
                <a16:creationId xmlns:a16="http://schemas.microsoft.com/office/drawing/2014/main" id="{B370F4AE-E57E-4D91-8F95-3DA225D19023}"/>
              </a:ext>
            </a:extLst>
          </p:cNvPr>
          <p:cNvSpPr/>
          <p:nvPr/>
        </p:nvSpPr>
        <p:spPr>
          <a:xfrm>
            <a:off x="1371600" y="7571738"/>
            <a:ext cx="12577156" cy="584775"/>
          </a:xfrm>
          <a:prstGeom prst="rect">
            <a:avLst/>
          </a:prstGeom>
        </p:spPr>
        <p:txBody>
          <a:bodyPr wrap="square">
            <a:spAutoFit/>
          </a:bodyPr>
          <a:lstStyle/>
          <a:p>
            <a:r>
              <a:rPr lang="en-US" sz="1600" dirty="0" err="1">
                <a:ea typeface="Times New Roman" panose="02020603050405020304" pitchFamily="18" charset="0"/>
                <a:cs typeface="Ü_ò¯F95'38Ü…©5'77J"/>
              </a:rPr>
              <a:t>Drgona</a:t>
            </a:r>
            <a:r>
              <a:rPr lang="en-US" sz="1600" dirty="0">
                <a:ea typeface="Times New Roman" panose="02020603050405020304" pitchFamily="18" charset="0"/>
                <a:cs typeface="Ü_ò¯F95'38Ü…©5'77J"/>
              </a:rPr>
              <a:t> J., J. Arroyo, I.C. Figueroa, D. Blum, K. Arendt, D. Kim, and E.P. </a:t>
            </a:r>
            <a:r>
              <a:rPr lang="en-US" sz="1600" dirty="0" err="1">
                <a:ea typeface="Times New Roman" panose="02020603050405020304" pitchFamily="18" charset="0"/>
                <a:cs typeface="Ü_ò¯F95'38Ü…©5'77J"/>
              </a:rPr>
              <a:t>Olle</a:t>
            </a:r>
            <a:r>
              <a:rPr lang="en-US" sz="1600" dirty="0">
                <a:ea typeface="Times New Roman" panose="02020603050405020304" pitchFamily="18" charset="0"/>
                <a:cs typeface="Ü_ò¯F95'38Ü…©5'77J"/>
              </a:rPr>
              <a:t>, J. Oravec, M. Wetter, D. L. Vrabie, L. </a:t>
            </a:r>
            <a:r>
              <a:rPr lang="en-US" sz="1600" dirty="0" err="1">
                <a:ea typeface="Times New Roman" panose="02020603050405020304" pitchFamily="18" charset="0"/>
                <a:cs typeface="Ü_ò¯F95'38Ü…©5'77J"/>
              </a:rPr>
              <a:t>Helsen</a:t>
            </a:r>
            <a:r>
              <a:rPr lang="en-US" sz="1600" dirty="0">
                <a:ea typeface="Times New Roman" panose="02020603050405020304" pitchFamily="18" charset="0"/>
                <a:cs typeface="Ü_ò¯F95'38Ü…©5'77J"/>
              </a:rPr>
              <a:t>. 2020. "All You Need to Know About Model Predictive Control for Buildings." Annual Reviews in Control, September 29, 2020</a:t>
            </a:r>
            <a:r>
              <a:rPr lang="en-US" sz="1600" dirty="0"/>
              <a:t> </a:t>
            </a:r>
          </a:p>
        </p:txBody>
      </p:sp>
      <p:pic>
        <p:nvPicPr>
          <p:cNvPr id="13" name="Picture 12" descr="Map&#10;&#10;Description automatically generated">
            <a:extLst>
              <a:ext uri="{FF2B5EF4-FFF2-40B4-BE49-F238E27FC236}">
                <a16:creationId xmlns:a16="http://schemas.microsoft.com/office/drawing/2014/main" id="{CD64BDAD-1C6D-4E1B-8357-FB28449B1468}"/>
              </a:ext>
            </a:extLst>
          </p:cNvPr>
          <p:cNvPicPr>
            <a:picLocks noChangeAspect="1"/>
          </p:cNvPicPr>
          <p:nvPr/>
        </p:nvPicPr>
        <p:blipFill>
          <a:blip r:embed="rId5"/>
          <a:stretch>
            <a:fillRect/>
          </a:stretch>
        </p:blipFill>
        <p:spPr>
          <a:xfrm>
            <a:off x="11274769" y="5131978"/>
            <a:ext cx="3049354" cy="1938992"/>
          </a:xfrm>
          <a:prstGeom prst="rect">
            <a:avLst/>
          </a:prstGeom>
        </p:spPr>
      </p:pic>
      <p:sp>
        <p:nvSpPr>
          <p:cNvPr id="4" name="Rectangle 3">
            <a:extLst>
              <a:ext uri="{FF2B5EF4-FFF2-40B4-BE49-F238E27FC236}">
                <a16:creationId xmlns:a16="http://schemas.microsoft.com/office/drawing/2014/main" id="{0170EED2-A471-482B-8D3F-ADF0764D37C1}"/>
              </a:ext>
            </a:extLst>
          </p:cNvPr>
          <p:cNvSpPr/>
          <p:nvPr/>
        </p:nvSpPr>
        <p:spPr>
          <a:xfrm>
            <a:off x="3589474" y="1758569"/>
            <a:ext cx="1778051" cy="461665"/>
          </a:xfrm>
          <a:prstGeom prst="rect">
            <a:avLst/>
          </a:prstGeom>
        </p:spPr>
        <p:txBody>
          <a:bodyPr wrap="none">
            <a:spAutoFit/>
          </a:bodyPr>
          <a:lstStyle/>
          <a:p>
            <a:r>
              <a:rPr lang="en-US" sz="2400" b="1" dirty="0">
                <a:ea typeface="ヒラギノ角ゴ Pro W3" charset="0"/>
                <a:cs typeface="Arial"/>
              </a:rPr>
              <a:t>Successes</a:t>
            </a:r>
            <a:endParaRPr lang="en-US" dirty="0"/>
          </a:p>
        </p:txBody>
      </p:sp>
      <p:pic>
        <p:nvPicPr>
          <p:cNvPr id="14" name="Picture 2" descr="Fig. 2">
            <a:extLst>
              <a:ext uri="{FF2B5EF4-FFF2-40B4-BE49-F238E27FC236}">
                <a16:creationId xmlns:a16="http://schemas.microsoft.com/office/drawing/2014/main" id="{4C3D1EF1-D3DF-4C33-BAE7-0D3AD2B18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4018" y="5131176"/>
            <a:ext cx="2758697" cy="183913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224B037-7D12-4C7B-8954-5FB38DB67267}"/>
              </a:ext>
            </a:extLst>
          </p:cNvPr>
          <p:cNvSpPr/>
          <p:nvPr/>
        </p:nvSpPr>
        <p:spPr>
          <a:xfrm>
            <a:off x="9954252" y="1769152"/>
            <a:ext cx="1826141" cy="461665"/>
          </a:xfrm>
          <a:prstGeom prst="rect">
            <a:avLst/>
          </a:prstGeom>
        </p:spPr>
        <p:txBody>
          <a:bodyPr wrap="none">
            <a:spAutoFit/>
          </a:bodyPr>
          <a:lstStyle/>
          <a:p>
            <a:r>
              <a:rPr lang="en-US" sz="2400" b="1" dirty="0">
                <a:ea typeface="ヒラギノ角ゴ Pro W3" charset="0"/>
                <a:cs typeface="Arial"/>
              </a:rPr>
              <a:t>Challenges</a:t>
            </a:r>
            <a:endParaRPr lang="en-US" dirty="0"/>
          </a:p>
        </p:txBody>
      </p:sp>
    </p:spTree>
    <p:extLst>
      <p:ext uri="{BB962C8B-B14F-4D97-AF65-F5344CB8AC3E}">
        <p14:creationId xmlns:p14="http://schemas.microsoft.com/office/powerpoint/2010/main" val="971930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067181-5D57-46E2-A2A9-3E40D59063B2}"/>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5" name="Title 4">
            <a:extLst>
              <a:ext uri="{FF2B5EF4-FFF2-40B4-BE49-F238E27FC236}">
                <a16:creationId xmlns:a16="http://schemas.microsoft.com/office/drawing/2014/main" id="{87528F6A-6AA8-4FDB-9913-391ADF1A6164}"/>
              </a:ext>
            </a:extLst>
          </p:cNvPr>
          <p:cNvSpPr>
            <a:spLocks noGrp="1"/>
          </p:cNvSpPr>
          <p:nvPr>
            <p:ph type="title"/>
          </p:nvPr>
        </p:nvSpPr>
        <p:spPr>
          <a:xfrm>
            <a:off x="3181349" y="609600"/>
            <a:ext cx="7105651" cy="981075"/>
          </a:xfrm>
        </p:spPr>
        <p:txBody>
          <a:bodyPr/>
          <a:lstStyle/>
          <a:p>
            <a:r>
              <a:rPr lang="en-US" dirty="0"/>
              <a:t>Model Predictive Control</a:t>
            </a:r>
          </a:p>
        </p:txBody>
      </p:sp>
      <p:pic>
        <p:nvPicPr>
          <p:cNvPr id="9" name="Picture 8">
            <a:extLst>
              <a:ext uri="{FF2B5EF4-FFF2-40B4-BE49-F238E27FC236}">
                <a16:creationId xmlns:a16="http://schemas.microsoft.com/office/drawing/2014/main" id="{3A9885B4-549C-8D45-BE94-D9B21FB2CB2E}"/>
              </a:ext>
            </a:extLst>
          </p:cNvPr>
          <p:cNvPicPr>
            <a:picLocks noChangeAspect="1"/>
          </p:cNvPicPr>
          <p:nvPr/>
        </p:nvPicPr>
        <p:blipFill>
          <a:blip r:embed="rId3"/>
          <a:stretch>
            <a:fillRect/>
          </a:stretch>
        </p:blipFill>
        <p:spPr>
          <a:xfrm>
            <a:off x="1516297" y="2526333"/>
            <a:ext cx="6639543" cy="4625610"/>
          </a:xfrm>
          <a:prstGeom prst="rect">
            <a:avLst/>
          </a:prstGeom>
        </p:spPr>
      </p:pic>
      <p:grpSp>
        <p:nvGrpSpPr>
          <p:cNvPr id="4" name="Group 3">
            <a:extLst>
              <a:ext uri="{FF2B5EF4-FFF2-40B4-BE49-F238E27FC236}">
                <a16:creationId xmlns:a16="http://schemas.microsoft.com/office/drawing/2014/main" id="{8FD64F2F-83CC-574B-B6E1-4AA0C0690A9F}"/>
              </a:ext>
            </a:extLst>
          </p:cNvPr>
          <p:cNvGrpSpPr/>
          <p:nvPr/>
        </p:nvGrpSpPr>
        <p:grpSpPr>
          <a:xfrm>
            <a:off x="8757272" y="3760046"/>
            <a:ext cx="5036018" cy="3859954"/>
            <a:chOff x="8671547" y="2786379"/>
            <a:chExt cx="5036018" cy="3859954"/>
          </a:xfrm>
        </p:grpSpPr>
        <p:pic>
          <p:nvPicPr>
            <p:cNvPr id="6" name="Picture 5">
              <a:extLst>
                <a:ext uri="{FF2B5EF4-FFF2-40B4-BE49-F238E27FC236}">
                  <a16:creationId xmlns:a16="http://schemas.microsoft.com/office/drawing/2014/main" id="{F6446FFB-AC7E-0E48-9224-0E3AC9942DA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1547" y="2786379"/>
              <a:ext cx="5036018" cy="3859954"/>
            </a:xfrm>
            <a:prstGeom prst="rect">
              <a:avLst/>
            </a:prstGeom>
          </p:spPr>
        </p:pic>
        <p:sp>
          <p:nvSpPr>
            <p:cNvPr id="2" name="TextBox 1">
              <a:extLst>
                <a:ext uri="{FF2B5EF4-FFF2-40B4-BE49-F238E27FC236}">
                  <a16:creationId xmlns:a16="http://schemas.microsoft.com/office/drawing/2014/main" id="{CAF59D25-1D06-FA40-B4AB-6E5D59F7024A}"/>
                </a:ext>
              </a:extLst>
            </p:cNvPr>
            <p:cNvSpPr txBox="1"/>
            <p:nvPr/>
          </p:nvSpPr>
          <p:spPr>
            <a:xfrm>
              <a:off x="9803340" y="4086224"/>
              <a:ext cx="726550" cy="353943"/>
            </a:xfrm>
            <a:prstGeom prst="rect">
              <a:avLst/>
            </a:prstGeom>
            <a:solidFill>
              <a:schemeClr val="bg1"/>
            </a:solidFill>
          </p:spPr>
          <p:txBody>
            <a:bodyPr wrap="square" rtlCol="0">
              <a:spAutoFit/>
            </a:bodyPr>
            <a:lstStyle/>
            <a:p>
              <a:r>
                <a:rPr lang="en-US" sz="1700" dirty="0">
                  <a:solidFill>
                    <a:schemeClr val="accent2"/>
                  </a:solidFill>
                </a:rPr>
                <a:t>PID</a:t>
              </a:r>
            </a:p>
          </p:txBody>
        </p:sp>
      </p:grpSp>
      <p:sp>
        <p:nvSpPr>
          <p:cNvPr id="8" name="TextBox 7">
            <a:extLst>
              <a:ext uri="{FF2B5EF4-FFF2-40B4-BE49-F238E27FC236}">
                <a16:creationId xmlns:a16="http://schemas.microsoft.com/office/drawing/2014/main" id="{9C048269-0432-E945-B647-B75ADB6290AB}"/>
              </a:ext>
            </a:extLst>
          </p:cNvPr>
          <p:cNvSpPr txBox="1"/>
          <p:nvPr/>
        </p:nvSpPr>
        <p:spPr>
          <a:xfrm>
            <a:off x="9044041" y="1673321"/>
            <a:ext cx="5036018" cy="2086725"/>
          </a:xfrm>
          <a:prstGeom prst="rect">
            <a:avLst/>
          </a:prstGeom>
          <a:noFill/>
        </p:spPr>
        <p:txBody>
          <a:bodyPr wrap="square" rtlCol="0">
            <a:spAutoFit/>
          </a:bodyPr>
          <a:lstStyle/>
          <a:p>
            <a:r>
              <a:rPr lang="en-US" dirty="0"/>
              <a:t>Main characteristics of MPC </a:t>
            </a:r>
          </a:p>
          <a:p>
            <a:pPr marL="342900" indent="-342900">
              <a:buFont typeface="Wingdings" pitchFamily="2" charset="2"/>
              <a:buChar char="ü"/>
            </a:pPr>
            <a:r>
              <a:rPr lang="en-US" dirty="0"/>
              <a:t>Uses models </a:t>
            </a:r>
          </a:p>
          <a:p>
            <a:pPr marL="342900" lvl="0" indent="-342900">
              <a:buFont typeface="Wingdings" pitchFamily="2" charset="2"/>
              <a:buChar char="ü"/>
            </a:pPr>
            <a:r>
              <a:rPr lang="en-US" dirty="0"/>
              <a:t>Makes predictions</a:t>
            </a:r>
          </a:p>
          <a:p>
            <a:pPr marL="342900" lvl="0" indent="-342900">
              <a:buFont typeface="Wingdings" pitchFamily="2" charset="2"/>
              <a:buChar char="ü"/>
            </a:pPr>
            <a:r>
              <a:rPr lang="en-US" dirty="0"/>
              <a:t>Optimizes control decisions over a prediction horizon</a:t>
            </a:r>
          </a:p>
          <a:p>
            <a:endParaRPr lang="en-US" dirty="0"/>
          </a:p>
        </p:txBody>
      </p:sp>
    </p:spTree>
    <p:extLst>
      <p:ext uri="{BB962C8B-B14F-4D97-AF65-F5344CB8AC3E}">
        <p14:creationId xmlns:p14="http://schemas.microsoft.com/office/powerpoint/2010/main" val="268614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A3FE5D-08B3-4CD3-A3BF-B2997CFEA4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3628" y="3999556"/>
            <a:ext cx="5442193" cy="1640863"/>
          </a:xfrm>
          <a:prstGeom prst="rect">
            <a:avLst/>
          </a:prstGeom>
        </p:spPr>
      </p:pic>
      <p:pic>
        <p:nvPicPr>
          <p:cNvPr id="12" name="Picture 11">
            <a:extLst>
              <a:ext uri="{FF2B5EF4-FFF2-40B4-BE49-F238E27FC236}">
                <a16:creationId xmlns:a16="http://schemas.microsoft.com/office/drawing/2014/main" id="{062465B0-34E7-4B96-94F8-A11EED8365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85663" y="1478154"/>
            <a:ext cx="5442197" cy="1640863"/>
          </a:xfrm>
          <a:prstGeom prst="rect">
            <a:avLst/>
          </a:prstGeom>
        </p:spPr>
      </p:pic>
      <p:sp>
        <p:nvSpPr>
          <p:cNvPr id="2" name="Slide Number Placeholder 1">
            <a:extLst>
              <a:ext uri="{FF2B5EF4-FFF2-40B4-BE49-F238E27FC236}">
                <a16:creationId xmlns:a16="http://schemas.microsoft.com/office/drawing/2014/main" id="{BD68FBF5-A790-4176-9C4E-FD59F976FD6F}"/>
              </a:ext>
            </a:extLst>
          </p:cNvPr>
          <p:cNvSpPr>
            <a:spLocks noGrp="1"/>
          </p:cNvSpPr>
          <p:nvPr>
            <p:ph type="sldNum" sz="quarter" idx="12"/>
          </p:nvPr>
        </p:nvSpPr>
        <p:spPr>
          <a:xfrm>
            <a:off x="13994296" y="7550725"/>
            <a:ext cx="453223" cy="457200"/>
          </a:xfrm>
        </p:spPr>
        <p:txBody>
          <a:bodyPr/>
          <a:lstStyle/>
          <a:p>
            <a:fld id="{FE7A4BB3-E848-5A44-82DF-322201952CD8}" type="slidenum">
              <a:rPr lang="en-US" smtClean="0"/>
              <a:pPr/>
              <a:t>7</a:t>
            </a:fld>
            <a:endParaRPr lang="en-US" dirty="0"/>
          </a:p>
        </p:txBody>
      </p:sp>
      <p:sp>
        <p:nvSpPr>
          <p:cNvPr id="3" name="Title 2">
            <a:extLst>
              <a:ext uri="{FF2B5EF4-FFF2-40B4-BE49-F238E27FC236}">
                <a16:creationId xmlns:a16="http://schemas.microsoft.com/office/drawing/2014/main" id="{405BF8D3-9444-4EFE-82B3-4CD8D3BF8023}"/>
              </a:ext>
            </a:extLst>
          </p:cNvPr>
          <p:cNvSpPr>
            <a:spLocks noGrp="1"/>
          </p:cNvSpPr>
          <p:nvPr>
            <p:ph type="title"/>
          </p:nvPr>
        </p:nvSpPr>
        <p:spPr>
          <a:xfrm>
            <a:off x="3200400" y="270934"/>
            <a:ext cx="10972800" cy="809722"/>
          </a:xfrm>
        </p:spPr>
        <p:txBody>
          <a:bodyPr/>
          <a:lstStyle/>
          <a:p>
            <a:r>
              <a:rPr lang="en-US" sz="3200" dirty="0"/>
              <a:t>Implementation of MPC in Office Building in Belgium</a:t>
            </a:r>
          </a:p>
        </p:txBody>
      </p:sp>
      <p:pic>
        <p:nvPicPr>
          <p:cNvPr id="6" name="Content Placeholder 5">
            <a:extLst>
              <a:ext uri="{FF2B5EF4-FFF2-40B4-BE49-F238E27FC236}">
                <a16:creationId xmlns:a16="http://schemas.microsoft.com/office/drawing/2014/main" id="{A4701F09-82DF-4549-91CB-53CA3F595C04}"/>
              </a:ext>
            </a:extLst>
          </p:cNvPr>
          <p:cNvPicPr>
            <a:picLocks noGrp="1" noChangeAspect="1"/>
          </p:cNvPicPr>
          <p:nvPr>
            <p:ph sz="quarter" idx="20"/>
          </p:nvPr>
        </p:nvPicPr>
        <p:blipFill>
          <a:blip r:embed="rId5"/>
          <a:stretch>
            <a:fillRect/>
          </a:stretch>
        </p:blipFill>
        <p:spPr>
          <a:xfrm>
            <a:off x="1435127" y="1689192"/>
            <a:ext cx="7871192" cy="5486400"/>
          </a:xfrm>
        </p:spPr>
      </p:pic>
      <p:graphicFrame>
        <p:nvGraphicFramePr>
          <p:cNvPr id="7" name="Object 6">
            <a:extLst>
              <a:ext uri="{FF2B5EF4-FFF2-40B4-BE49-F238E27FC236}">
                <a16:creationId xmlns:a16="http://schemas.microsoft.com/office/drawing/2014/main" id="{C80B2CBC-3E0A-4BF9-A810-CE458A96E20E}"/>
              </a:ext>
            </a:extLst>
          </p:cNvPr>
          <p:cNvGraphicFramePr>
            <a:graphicFrameLocks noChangeAspect="1"/>
          </p:cNvGraphicFramePr>
          <p:nvPr/>
        </p:nvGraphicFramePr>
        <p:xfrm>
          <a:off x="3885625" y="7407066"/>
          <a:ext cx="1270575" cy="587074"/>
        </p:xfrm>
        <a:graphic>
          <a:graphicData uri="http://schemas.openxmlformats.org/presentationml/2006/ole">
            <mc:AlternateContent xmlns:mc="http://schemas.openxmlformats.org/markup-compatibility/2006">
              <mc:Choice xmlns:v="urn:schemas-microsoft-com:vml" Requires="v">
                <p:oleObj name="Acrobat Document" r:id="rId6" imgW="4266965" imgH="1971675" progId="AcroExch.Document.DC">
                  <p:embed/>
                </p:oleObj>
              </mc:Choice>
              <mc:Fallback>
                <p:oleObj name="Acrobat Document" r:id="rId6" imgW="4266965" imgH="1971675" progId="AcroExch.Document.DC">
                  <p:embed/>
                  <p:pic>
                    <p:nvPicPr>
                      <p:cNvPr id="7" name="Object 6">
                        <a:extLst>
                          <a:ext uri="{FF2B5EF4-FFF2-40B4-BE49-F238E27FC236}">
                            <a16:creationId xmlns:a16="http://schemas.microsoft.com/office/drawing/2014/main" id="{C80B2CBC-3E0A-4BF9-A810-CE458A96E20E}"/>
                          </a:ext>
                        </a:extLst>
                      </p:cNvPr>
                      <p:cNvPicPr/>
                      <p:nvPr/>
                    </p:nvPicPr>
                    <p:blipFill>
                      <a:blip r:embed="rId7"/>
                      <a:stretch>
                        <a:fillRect/>
                      </a:stretch>
                    </p:blipFill>
                    <p:spPr>
                      <a:xfrm>
                        <a:off x="3885625" y="7407066"/>
                        <a:ext cx="1270575" cy="58707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C718568-504B-49E5-A3AB-E48ACE0E9074}"/>
              </a:ext>
            </a:extLst>
          </p:cNvPr>
          <p:cNvGraphicFramePr>
            <a:graphicFrameLocks noChangeAspect="1"/>
          </p:cNvGraphicFramePr>
          <p:nvPr/>
        </p:nvGraphicFramePr>
        <p:xfrm>
          <a:off x="1679001" y="7407067"/>
          <a:ext cx="1724599" cy="619778"/>
        </p:xfrm>
        <a:graphic>
          <a:graphicData uri="http://schemas.openxmlformats.org/presentationml/2006/ole">
            <mc:AlternateContent xmlns:mc="http://schemas.openxmlformats.org/markup-compatibility/2006">
              <mc:Choice xmlns:v="urn:schemas-microsoft-com:vml" Requires="v">
                <p:oleObj name="Acrobat Document" r:id="rId8" imgW="3047882" imgH="1095375" progId="AcroExch.Document.DC">
                  <p:embed/>
                </p:oleObj>
              </mc:Choice>
              <mc:Fallback>
                <p:oleObj name="Acrobat Document" r:id="rId8" imgW="3047882" imgH="1095375" progId="AcroExch.Document.DC">
                  <p:embed/>
                  <p:pic>
                    <p:nvPicPr>
                      <p:cNvPr id="8" name="Object 7">
                        <a:extLst>
                          <a:ext uri="{FF2B5EF4-FFF2-40B4-BE49-F238E27FC236}">
                            <a16:creationId xmlns:a16="http://schemas.microsoft.com/office/drawing/2014/main" id="{BC718568-504B-49E5-A3AB-E48ACE0E9074}"/>
                          </a:ext>
                        </a:extLst>
                      </p:cNvPr>
                      <p:cNvPicPr/>
                      <p:nvPr/>
                    </p:nvPicPr>
                    <p:blipFill>
                      <a:blip r:embed="rId9"/>
                      <a:stretch>
                        <a:fillRect/>
                      </a:stretch>
                    </p:blipFill>
                    <p:spPr>
                      <a:xfrm>
                        <a:off x="1679001" y="7407067"/>
                        <a:ext cx="1724599" cy="61977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49B59186-40F1-4BCA-98FD-34B0D7A60C2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34781" y="7541970"/>
            <a:ext cx="2874220" cy="430391"/>
          </a:xfrm>
          <a:prstGeom prst="rect">
            <a:avLst/>
          </a:prstGeom>
        </p:spPr>
      </p:pic>
      <p:sp>
        <p:nvSpPr>
          <p:cNvPr id="13" name="Rectangle 12">
            <a:extLst>
              <a:ext uri="{FF2B5EF4-FFF2-40B4-BE49-F238E27FC236}">
                <a16:creationId xmlns:a16="http://schemas.microsoft.com/office/drawing/2014/main" id="{1D4C29B9-DD46-4462-B254-DF9CE3D902E2}"/>
              </a:ext>
            </a:extLst>
          </p:cNvPr>
          <p:cNvSpPr/>
          <p:nvPr/>
        </p:nvSpPr>
        <p:spPr>
          <a:xfrm>
            <a:off x="9796128" y="3115273"/>
            <a:ext cx="4377072" cy="830997"/>
          </a:xfrm>
          <a:prstGeom prst="rect">
            <a:avLst/>
          </a:prstGeom>
        </p:spPr>
        <p:txBody>
          <a:bodyPr wrap="square">
            <a:spAutoFit/>
          </a:bodyPr>
          <a:lstStyle/>
          <a:p>
            <a:r>
              <a:rPr lang="en-US" sz="1600" dirty="0">
                <a:latin typeface="Calibri (Body)"/>
              </a:rPr>
              <a:t>The field test </a:t>
            </a:r>
            <a:r>
              <a:rPr lang="en-US" sz="1400" b="1" dirty="0">
                <a:solidFill>
                  <a:srgbClr val="D57500"/>
                </a:solidFill>
                <a:latin typeface="Arial"/>
                <a:cs typeface="Arial"/>
              </a:rPr>
              <a:t>energy use performance </a:t>
            </a:r>
            <a:r>
              <a:rPr lang="en-US" sz="1600" dirty="0">
                <a:latin typeface="Calibri (Body)"/>
              </a:rPr>
              <a:t>of MPC (green) and RBC (red) during the transient season. Each dot represents one day.</a:t>
            </a:r>
          </a:p>
        </p:txBody>
      </p:sp>
      <p:sp>
        <p:nvSpPr>
          <p:cNvPr id="14" name="Rectangle 13">
            <a:extLst>
              <a:ext uri="{FF2B5EF4-FFF2-40B4-BE49-F238E27FC236}">
                <a16:creationId xmlns:a16="http://schemas.microsoft.com/office/drawing/2014/main" id="{A340F104-FA70-484E-8F8E-A87CD08AAE10}"/>
              </a:ext>
            </a:extLst>
          </p:cNvPr>
          <p:cNvSpPr/>
          <p:nvPr/>
        </p:nvSpPr>
        <p:spPr>
          <a:xfrm>
            <a:off x="9869277" y="5615239"/>
            <a:ext cx="4303923" cy="830997"/>
          </a:xfrm>
          <a:prstGeom prst="rect">
            <a:avLst/>
          </a:prstGeom>
        </p:spPr>
        <p:txBody>
          <a:bodyPr wrap="square">
            <a:spAutoFit/>
          </a:bodyPr>
          <a:lstStyle/>
          <a:p>
            <a:r>
              <a:rPr lang="en-US" sz="1600" dirty="0">
                <a:latin typeface="Calibri (Body)"/>
              </a:rPr>
              <a:t>The field </a:t>
            </a:r>
            <a:r>
              <a:rPr lang="en-US" sz="1400" dirty="0">
                <a:latin typeface="Calibri (Body)"/>
              </a:rPr>
              <a:t>test </a:t>
            </a:r>
            <a:r>
              <a:rPr lang="en-US" sz="1400" b="1" dirty="0">
                <a:solidFill>
                  <a:srgbClr val="D57500"/>
                </a:solidFill>
                <a:latin typeface="Arial"/>
                <a:cs typeface="Arial"/>
              </a:rPr>
              <a:t>thermal comfort performance</a:t>
            </a:r>
            <a:r>
              <a:rPr lang="en-US" sz="1400" dirty="0">
                <a:latin typeface="Calibri (Body)"/>
              </a:rPr>
              <a:t> </a:t>
            </a:r>
            <a:r>
              <a:rPr lang="en-US" sz="1600" dirty="0">
                <a:latin typeface="Calibri (Body)"/>
              </a:rPr>
              <a:t>of MPC (green) and RBC (red) during the transient season. Each dot represents one day.</a:t>
            </a:r>
          </a:p>
        </p:txBody>
      </p:sp>
      <p:sp>
        <p:nvSpPr>
          <p:cNvPr id="15" name="Rectangle 14">
            <a:extLst>
              <a:ext uri="{FF2B5EF4-FFF2-40B4-BE49-F238E27FC236}">
                <a16:creationId xmlns:a16="http://schemas.microsoft.com/office/drawing/2014/main" id="{4D66FDB4-E870-4E87-BAD7-C998C2847485}"/>
              </a:ext>
            </a:extLst>
          </p:cNvPr>
          <p:cNvSpPr/>
          <p:nvPr/>
        </p:nvSpPr>
        <p:spPr>
          <a:xfrm>
            <a:off x="9748157" y="6494283"/>
            <a:ext cx="4425043" cy="584775"/>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400" b="1" dirty="0"/>
              <a:t>Highlights</a:t>
            </a:r>
            <a:r>
              <a:rPr lang="en-US" sz="1600" b="1" dirty="0"/>
              <a:t>: </a:t>
            </a:r>
            <a:r>
              <a:rPr lang="en-US" sz="1600" dirty="0">
                <a:latin typeface="Calibri (Body)"/>
              </a:rPr>
              <a:t>Heat pump </a:t>
            </a:r>
            <a:r>
              <a:rPr lang="en-US" sz="1400" b="1" dirty="0">
                <a:solidFill>
                  <a:srgbClr val="D57500"/>
                </a:solidFill>
                <a:latin typeface="Arial"/>
                <a:cs typeface="Arial"/>
              </a:rPr>
              <a:t>energy savings up to 53%.</a:t>
            </a:r>
          </a:p>
          <a:p>
            <a:r>
              <a:rPr lang="en-US" sz="1600" dirty="0">
                <a:latin typeface="Calibri (Body)"/>
              </a:rPr>
              <a:t>Thermal comfort improvement </a:t>
            </a:r>
            <a:r>
              <a:rPr lang="en-US" sz="1400" b="1" dirty="0">
                <a:solidFill>
                  <a:srgbClr val="D57500"/>
                </a:solidFill>
                <a:cs typeface="Arial"/>
              </a:rPr>
              <a:t>up to 37%.</a:t>
            </a:r>
            <a:endParaRPr lang="en-US" sz="1400" b="1" dirty="0">
              <a:solidFill>
                <a:srgbClr val="D57500"/>
              </a:solidFill>
              <a:latin typeface="Arial"/>
              <a:cs typeface="Arial"/>
            </a:endParaRPr>
          </a:p>
        </p:txBody>
      </p:sp>
      <p:sp>
        <p:nvSpPr>
          <p:cNvPr id="18" name="Rectangle 17">
            <a:extLst>
              <a:ext uri="{FF2B5EF4-FFF2-40B4-BE49-F238E27FC236}">
                <a16:creationId xmlns:a16="http://schemas.microsoft.com/office/drawing/2014/main" id="{74391441-C4A5-473F-AE22-2FA770FB9B00}"/>
              </a:ext>
            </a:extLst>
          </p:cNvPr>
          <p:cNvSpPr/>
          <p:nvPr/>
        </p:nvSpPr>
        <p:spPr>
          <a:xfrm>
            <a:off x="9699468" y="7152382"/>
            <a:ext cx="4698997" cy="1077218"/>
          </a:xfrm>
          <a:prstGeom prst="rect">
            <a:avLst/>
          </a:prstGeom>
        </p:spPr>
        <p:txBody>
          <a:bodyPr wrap="square">
            <a:spAutoFit/>
          </a:bodyPr>
          <a:lstStyle/>
          <a:p>
            <a:r>
              <a:rPr lang="en-US" sz="1600" dirty="0">
                <a:latin typeface="Calibri (Body)"/>
              </a:rPr>
              <a:t>Drgona J., et al., Cloud-based implementation of white-box model predictive control for a GEOTABS office building: a field test demonstration. Journal of Process Control, 2020.</a:t>
            </a:r>
          </a:p>
        </p:txBody>
      </p:sp>
    </p:spTree>
    <p:extLst>
      <p:ext uri="{BB962C8B-B14F-4D97-AF65-F5344CB8AC3E}">
        <p14:creationId xmlns:p14="http://schemas.microsoft.com/office/powerpoint/2010/main" val="312016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E0D02-4B2F-4F3E-BA13-7D8AC8CE9823}"/>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3D0E459D-A718-472D-9482-64752304E51D}"/>
              </a:ext>
            </a:extLst>
          </p:cNvPr>
          <p:cNvSpPr>
            <a:spLocks noGrp="1"/>
          </p:cNvSpPr>
          <p:nvPr>
            <p:ph type="title"/>
          </p:nvPr>
        </p:nvSpPr>
        <p:spPr/>
        <p:txBody>
          <a:bodyPr/>
          <a:lstStyle/>
          <a:p>
            <a:r>
              <a:rPr lang="en-US" sz="3200" dirty="0"/>
              <a:t>Imitation Learning of MPC Policies</a:t>
            </a:r>
          </a:p>
        </p:txBody>
      </p:sp>
      <p:pic>
        <p:nvPicPr>
          <p:cNvPr id="5" name="Picture 4">
            <a:extLst>
              <a:ext uri="{FF2B5EF4-FFF2-40B4-BE49-F238E27FC236}">
                <a16:creationId xmlns:a16="http://schemas.microsoft.com/office/drawing/2014/main" id="{C8F60CFD-F7ED-4D9C-99DF-25F37E61AF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6993" y="2033831"/>
            <a:ext cx="5642609" cy="2571317"/>
          </a:xfrm>
          <a:prstGeom prst="rect">
            <a:avLst/>
          </a:prstGeom>
        </p:spPr>
      </p:pic>
      <p:pic>
        <p:nvPicPr>
          <p:cNvPr id="6" name="Picture 5">
            <a:extLst>
              <a:ext uri="{FF2B5EF4-FFF2-40B4-BE49-F238E27FC236}">
                <a16:creationId xmlns:a16="http://schemas.microsoft.com/office/drawing/2014/main" id="{4D4F0CDE-7ED4-4E51-BEFC-FB1CB6579F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5200" y="2432571"/>
            <a:ext cx="7132319" cy="2304867"/>
          </a:xfrm>
          <a:prstGeom prst="rect">
            <a:avLst/>
          </a:prstGeom>
        </p:spPr>
      </p:pic>
      <p:sp>
        <p:nvSpPr>
          <p:cNvPr id="7" name="Rectangle 6">
            <a:extLst>
              <a:ext uri="{FF2B5EF4-FFF2-40B4-BE49-F238E27FC236}">
                <a16:creationId xmlns:a16="http://schemas.microsoft.com/office/drawing/2014/main" id="{01C8880B-5405-499D-936D-A4D18542C3D2}"/>
              </a:ext>
            </a:extLst>
          </p:cNvPr>
          <p:cNvSpPr/>
          <p:nvPr/>
        </p:nvSpPr>
        <p:spPr>
          <a:xfrm>
            <a:off x="1534340" y="6781541"/>
            <a:ext cx="12413657" cy="1323439"/>
          </a:xfrm>
          <a:prstGeom prst="rect">
            <a:avLst/>
          </a:prstGeom>
        </p:spPr>
        <p:txBody>
          <a:bodyPr wrap="square">
            <a:spAutoFit/>
          </a:bodyPr>
          <a:lstStyle/>
          <a:p>
            <a:pPr marL="238119" indent="-238119">
              <a:buFont typeface="Arial" panose="020B0604020202020204" pitchFamily="34" charset="0"/>
              <a:buChar char="•"/>
            </a:pPr>
            <a:r>
              <a:rPr lang="en-US" sz="1600" dirty="0"/>
              <a:t>Drgona J., et al., “Approximate model predictive building control via machine learning,” </a:t>
            </a:r>
            <a:r>
              <a:rPr lang="en-US" sz="1600" i="1" dirty="0"/>
              <a:t>Applied Energy</a:t>
            </a:r>
            <a:r>
              <a:rPr lang="en-US" sz="1600" dirty="0"/>
              <a:t>, 2018</a:t>
            </a:r>
          </a:p>
          <a:p>
            <a:pPr marL="238119" indent="-238119">
              <a:buFont typeface="Arial" panose="020B0604020202020204" pitchFamily="34" charset="0"/>
              <a:buChar char="•"/>
            </a:pPr>
            <a:r>
              <a:rPr lang="en-US" sz="1600" dirty="0"/>
              <a:t>Drgona J., Helsen L., Vrabie D., “Stripping off the implementation complexity of physics-based model predictive control for buildings via deep learning.” </a:t>
            </a:r>
            <a:r>
              <a:rPr lang="en-US" sz="1600" i="1" dirty="0"/>
              <a:t>NeurIPS</a:t>
            </a:r>
            <a:r>
              <a:rPr lang="en-US" sz="1600" dirty="0"/>
              <a:t> </a:t>
            </a:r>
            <a:r>
              <a:rPr lang="en-US" sz="1600" i="1" dirty="0"/>
              <a:t>Climate Change AI workshop</a:t>
            </a:r>
            <a:r>
              <a:rPr lang="en-US" sz="1600" dirty="0"/>
              <a:t>, 2019.</a:t>
            </a:r>
          </a:p>
          <a:p>
            <a:pPr marL="238119" indent="-238119">
              <a:buFont typeface="Arial" panose="020B0604020202020204" pitchFamily="34" charset="0"/>
              <a:buChar char="•"/>
            </a:pPr>
            <a:r>
              <a:rPr lang="en-US" sz="1600" dirty="0"/>
              <a:t>Drgona J., Helsen L., Vrabie D., "Cutting the Deployment Costs of Physics-Based MPC in Buildings by Simulation-Based Imitation Learning.”, proceedings of Dynamic Systems and Control Conference 2020, - Best paper award </a:t>
            </a:r>
          </a:p>
        </p:txBody>
      </p:sp>
      <p:sp>
        <p:nvSpPr>
          <p:cNvPr id="8" name="Content Placeholder 3">
            <a:extLst>
              <a:ext uri="{FF2B5EF4-FFF2-40B4-BE49-F238E27FC236}">
                <a16:creationId xmlns:a16="http://schemas.microsoft.com/office/drawing/2014/main" id="{75426EA8-A634-4C3A-B987-1D080FBB0151}"/>
              </a:ext>
            </a:extLst>
          </p:cNvPr>
          <p:cNvSpPr>
            <a:spLocks noGrp="1"/>
          </p:cNvSpPr>
          <p:nvPr>
            <p:ph sz="quarter" idx="20"/>
          </p:nvPr>
        </p:nvSpPr>
        <p:spPr>
          <a:xfrm>
            <a:off x="7315200" y="5111426"/>
            <a:ext cx="5700532" cy="2763457"/>
          </a:xfrm>
        </p:spPr>
        <p:txBody>
          <a:bodyPr/>
          <a:lstStyle/>
          <a:p>
            <a:pPr marL="548640" lvl="1" indent="0">
              <a:buNone/>
            </a:pPr>
            <a:r>
              <a:rPr lang="en-US" dirty="0"/>
              <a:t>Cons</a:t>
            </a:r>
          </a:p>
          <a:p>
            <a:pPr lvl="1"/>
            <a:r>
              <a:rPr lang="en-US" dirty="0"/>
              <a:t>Loosing performance guarantees</a:t>
            </a:r>
          </a:p>
          <a:p>
            <a:pPr lvl="1"/>
            <a:r>
              <a:rPr lang="en-US" dirty="0"/>
              <a:t>Still relies on original MPC</a:t>
            </a:r>
            <a:endParaRPr lang="en-US" sz="2400" dirty="0"/>
          </a:p>
        </p:txBody>
      </p:sp>
      <p:sp>
        <p:nvSpPr>
          <p:cNvPr id="9" name="Content Placeholder 3">
            <a:extLst>
              <a:ext uri="{FF2B5EF4-FFF2-40B4-BE49-F238E27FC236}">
                <a16:creationId xmlns:a16="http://schemas.microsoft.com/office/drawing/2014/main" id="{8DFE2DFF-E1F4-4B89-8180-61454AEC0BB5}"/>
              </a:ext>
            </a:extLst>
          </p:cNvPr>
          <p:cNvSpPr txBox="1">
            <a:spLocks/>
          </p:cNvSpPr>
          <p:nvPr/>
        </p:nvSpPr>
        <p:spPr>
          <a:xfrm>
            <a:off x="1640441" y="5103108"/>
            <a:ext cx="5700532" cy="2763457"/>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548640" lvl="1" indent="0">
              <a:buFont typeface="Wingdings" panose="05000000000000000000" pitchFamily="2" charset="2"/>
              <a:buNone/>
            </a:pPr>
            <a:r>
              <a:rPr lang="en-US" dirty="0"/>
              <a:t>Pros</a:t>
            </a:r>
          </a:p>
          <a:p>
            <a:pPr lvl="1"/>
            <a:r>
              <a:rPr lang="en-US" dirty="0"/>
              <a:t>Can accurately approximate MPC</a:t>
            </a:r>
          </a:p>
          <a:p>
            <a:pPr lvl="1"/>
            <a:r>
              <a:rPr lang="en-US" dirty="0"/>
              <a:t>Low CPU and memory demands </a:t>
            </a:r>
          </a:p>
        </p:txBody>
      </p:sp>
    </p:spTree>
    <p:extLst>
      <p:ext uri="{BB962C8B-B14F-4D97-AF65-F5344CB8AC3E}">
        <p14:creationId xmlns:p14="http://schemas.microsoft.com/office/powerpoint/2010/main" val="3139792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FD97D-AD65-A14D-A584-DF7F474A1613}"/>
              </a:ext>
            </a:extLst>
          </p:cNvPr>
          <p:cNvSpPr>
            <a:spLocks noGrp="1"/>
          </p:cNvSpPr>
          <p:nvPr>
            <p:ph type="title"/>
          </p:nvPr>
        </p:nvSpPr>
        <p:spPr>
          <a:xfrm>
            <a:off x="3200400" y="270935"/>
            <a:ext cx="10521461" cy="1249807"/>
          </a:xfrm>
        </p:spPr>
        <p:txBody>
          <a:bodyPr>
            <a:normAutofit/>
          </a:bodyPr>
          <a:lstStyle/>
          <a:p>
            <a:r>
              <a:rPr lang="en-US" sz="3000" dirty="0"/>
              <a:t>Optimization as Lingua Franca for Scientific Computing </a:t>
            </a:r>
          </a:p>
        </p:txBody>
      </p:sp>
      <p:sp>
        <p:nvSpPr>
          <p:cNvPr id="4" name="Rectangle 3">
            <a:extLst>
              <a:ext uri="{FF2B5EF4-FFF2-40B4-BE49-F238E27FC236}">
                <a16:creationId xmlns:a16="http://schemas.microsoft.com/office/drawing/2014/main" id="{970B1CD6-2EEF-4914-836D-A273C98130CD}"/>
              </a:ext>
            </a:extLst>
          </p:cNvPr>
          <p:cNvSpPr/>
          <p:nvPr/>
        </p:nvSpPr>
        <p:spPr>
          <a:xfrm>
            <a:off x="1576083" y="2084496"/>
            <a:ext cx="1936748" cy="400110"/>
          </a:xfrm>
          <a:prstGeom prst="rect">
            <a:avLst/>
          </a:prstGeom>
        </p:spPr>
        <p:txBody>
          <a:bodyPr wrap="none">
            <a:spAutoFit/>
          </a:bodyPr>
          <a:lstStyle/>
          <a:p>
            <a:pPr algn="ctr"/>
            <a:r>
              <a:rPr lang="en-US" sz="2000" b="1" dirty="0">
                <a:ea typeface="ヒラギノ角ゴ Pro W3" charset="0"/>
                <a:cs typeface="Arial"/>
              </a:rPr>
              <a:t>Standard form</a:t>
            </a:r>
            <a:endParaRPr lang="en-US" sz="2000" b="1" dirty="0"/>
          </a:p>
        </p:txBody>
      </p:sp>
      <p:sp>
        <p:nvSpPr>
          <p:cNvPr id="5" name="Rectangle 4">
            <a:extLst>
              <a:ext uri="{FF2B5EF4-FFF2-40B4-BE49-F238E27FC236}">
                <a16:creationId xmlns:a16="http://schemas.microsoft.com/office/drawing/2014/main" id="{FAA432C8-B8F2-4F42-9BBD-053AAD1DF7F0}"/>
              </a:ext>
            </a:extLst>
          </p:cNvPr>
          <p:cNvSpPr/>
          <p:nvPr/>
        </p:nvSpPr>
        <p:spPr>
          <a:xfrm>
            <a:off x="7913097" y="2074262"/>
            <a:ext cx="3231974" cy="400110"/>
          </a:xfrm>
          <a:prstGeom prst="rect">
            <a:avLst/>
          </a:prstGeom>
        </p:spPr>
        <p:txBody>
          <a:bodyPr wrap="none">
            <a:spAutoFit/>
          </a:bodyPr>
          <a:lstStyle/>
          <a:p>
            <a:pPr algn="ctr"/>
            <a:r>
              <a:rPr lang="en-US" sz="2000" b="1" dirty="0">
                <a:ea typeface="ヒラギノ角ゴ Pro W3" charset="0"/>
                <a:cs typeface="Arial"/>
              </a:rPr>
              <a:t>Parametric programming</a:t>
            </a:r>
            <a:endParaRPr lang="en-US" sz="2000" b="1" dirty="0"/>
          </a:p>
        </p:txBody>
      </p:sp>
      <p:pic>
        <p:nvPicPr>
          <p:cNvPr id="6" name="Picture 5" descr="Text, letter&#10;&#10;Description automatically generated">
            <a:extLst>
              <a:ext uri="{FF2B5EF4-FFF2-40B4-BE49-F238E27FC236}">
                <a16:creationId xmlns:a16="http://schemas.microsoft.com/office/drawing/2014/main" id="{33249DBF-F081-494E-98CD-2B87AC0C37D9}"/>
              </a:ext>
            </a:extLst>
          </p:cNvPr>
          <p:cNvPicPr>
            <a:picLocks noChangeAspect="1"/>
          </p:cNvPicPr>
          <p:nvPr/>
        </p:nvPicPr>
        <p:blipFill>
          <a:blip r:embed="rId3"/>
          <a:stretch>
            <a:fillRect/>
          </a:stretch>
        </p:blipFill>
        <p:spPr>
          <a:xfrm>
            <a:off x="7990940" y="2702346"/>
            <a:ext cx="2863861" cy="1232399"/>
          </a:xfrm>
          <a:prstGeom prst="rect">
            <a:avLst/>
          </a:prstGeom>
        </p:spPr>
      </p:pic>
      <p:sp>
        <p:nvSpPr>
          <p:cNvPr id="7" name="Rectangle 6">
            <a:extLst>
              <a:ext uri="{FF2B5EF4-FFF2-40B4-BE49-F238E27FC236}">
                <a16:creationId xmlns:a16="http://schemas.microsoft.com/office/drawing/2014/main" id="{7AE99385-9402-4B98-8032-29A58955DF5E}"/>
              </a:ext>
            </a:extLst>
          </p:cNvPr>
          <p:cNvSpPr/>
          <p:nvPr/>
        </p:nvSpPr>
        <p:spPr>
          <a:xfrm>
            <a:off x="4813017" y="2074262"/>
            <a:ext cx="2207656" cy="400110"/>
          </a:xfrm>
          <a:prstGeom prst="rect">
            <a:avLst/>
          </a:prstGeom>
        </p:spPr>
        <p:txBody>
          <a:bodyPr wrap="none">
            <a:spAutoFit/>
          </a:bodyPr>
          <a:lstStyle/>
          <a:p>
            <a:pPr algn="ctr"/>
            <a:r>
              <a:rPr lang="en-US" sz="2000" b="1" dirty="0">
                <a:ea typeface="ヒラギノ角ゴ Pro W3" charset="0"/>
                <a:cs typeface="Arial"/>
              </a:rPr>
              <a:t>Lagrangian form</a:t>
            </a:r>
            <a:endParaRPr lang="en-US" sz="2000" b="1" dirty="0"/>
          </a:p>
        </p:txBody>
      </p:sp>
      <p:sp>
        <p:nvSpPr>
          <p:cNvPr id="8" name="Rectangle 7">
            <a:extLst>
              <a:ext uri="{FF2B5EF4-FFF2-40B4-BE49-F238E27FC236}">
                <a16:creationId xmlns:a16="http://schemas.microsoft.com/office/drawing/2014/main" id="{5D3E572A-FBAB-414C-9496-67DB7908F4F1}"/>
              </a:ext>
            </a:extLst>
          </p:cNvPr>
          <p:cNvSpPr/>
          <p:nvPr/>
        </p:nvSpPr>
        <p:spPr>
          <a:xfrm>
            <a:off x="11697743" y="2074262"/>
            <a:ext cx="2278188" cy="400110"/>
          </a:xfrm>
          <a:prstGeom prst="rect">
            <a:avLst/>
          </a:prstGeom>
        </p:spPr>
        <p:txBody>
          <a:bodyPr wrap="none">
            <a:spAutoFit/>
          </a:bodyPr>
          <a:lstStyle/>
          <a:p>
            <a:pPr algn="ctr"/>
            <a:r>
              <a:rPr lang="en-US" sz="2000" b="1" dirty="0">
                <a:ea typeface="ヒラギノ角ゴ Pro W3" charset="0"/>
                <a:cs typeface="Arial"/>
              </a:rPr>
              <a:t>Machine learning</a:t>
            </a:r>
            <a:endParaRPr lang="en-US" sz="2000" b="1" dirty="0"/>
          </a:p>
        </p:txBody>
      </p:sp>
      <p:pic>
        <p:nvPicPr>
          <p:cNvPr id="9" name="Picture 8" descr="Schematic&#10;&#10;Description automatically generated">
            <a:extLst>
              <a:ext uri="{FF2B5EF4-FFF2-40B4-BE49-F238E27FC236}">
                <a16:creationId xmlns:a16="http://schemas.microsoft.com/office/drawing/2014/main" id="{2912BC18-BED9-4344-9706-56E7489D59FD}"/>
              </a:ext>
            </a:extLst>
          </p:cNvPr>
          <p:cNvPicPr>
            <a:picLocks noChangeAspect="1"/>
          </p:cNvPicPr>
          <p:nvPr/>
        </p:nvPicPr>
        <p:blipFill>
          <a:blip r:embed="rId4"/>
          <a:stretch>
            <a:fillRect/>
          </a:stretch>
        </p:blipFill>
        <p:spPr>
          <a:xfrm>
            <a:off x="1354887" y="3932096"/>
            <a:ext cx="2413544" cy="1980468"/>
          </a:xfrm>
          <a:prstGeom prst="rect">
            <a:avLst/>
          </a:prstGeom>
        </p:spPr>
      </p:pic>
      <p:pic>
        <p:nvPicPr>
          <p:cNvPr id="10" name="Picture 9" descr="Chart, surface chart&#10;&#10;Description automatically generated">
            <a:extLst>
              <a:ext uri="{FF2B5EF4-FFF2-40B4-BE49-F238E27FC236}">
                <a16:creationId xmlns:a16="http://schemas.microsoft.com/office/drawing/2014/main" id="{B58A53FE-2AA8-4FAD-879D-EDD9B0481884}"/>
              </a:ext>
            </a:extLst>
          </p:cNvPr>
          <p:cNvPicPr>
            <a:picLocks noChangeAspect="1"/>
          </p:cNvPicPr>
          <p:nvPr/>
        </p:nvPicPr>
        <p:blipFill>
          <a:blip r:embed="rId5"/>
          <a:stretch>
            <a:fillRect/>
          </a:stretch>
        </p:blipFill>
        <p:spPr>
          <a:xfrm>
            <a:off x="8011602" y="3821259"/>
            <a:ext cx="2865368" cy="2145216"/>
          </a:xfrm>
          <a:prstGeom prst="rect">
            <a:avLst/>
          </a:prstGeom>
        </p:spPr>
      </p:pic>
      <p:pic>
        <p:nvPicPr>
          <p:cNvPr id="11" name="Picture 10" descr="Text&#10;&#10;Description automatically generated">
            <a:extLst>
              <a:ext uri="{FF2B5EF4-FFF2-40B4-BE49-F238E27FC236}">
                <a16:creationId xmlns:a16="http://schemas.microsoft.com/office/drawing/2014/main" id="{9816381D-38A6-42DA-8F69-248491603097}"/>
              </a:ext>
            </a:extLst>
          </p:cNvPr>
          <p:cNvPicPr>
            <a:picLocks noChangeAspect="1"/>
          </p:cNvPicPr>
          <p:nvPr/>
        </p:nvPicPr>
        <p:blipFill>
          <a:blip r:embed="rId6"/>
          <a:stretch>
            <a:fillRect/>
          </a:stretch>
        </p:blipFill>
        <p:spPr>
          <a:xfrm>
            <a:off x="1176746" y="2703482"/>
            <a:ext cx="2509786" cy="1292224"/>
          </a:xfrm>
          <a:prstGeom prst="rect">
            <a:avLst/>
          </a:prstGeom>
        </p:spPr>
      </p:pic>
      <p:pic>
        <p:nvPicPr>
          <p:cNvPr id="12" name="Picture 11">
            <a:extLst>
              <a:ext uri="{FF2B5EF4-FFF2-40B4-BE49-F238E27FC236}">
                <a16:creationId xmlns:a16="http://schemas.microsoft.com/office/drawing/2014/main" id="{9D70B50F-6598-4E9E-BDBA-B82D0EE3C62E}"/>
              </a:ext>
            </a:extLst>
          </p:cNvPr>
          <p:cNvPicPr>
            <a:picLocks noChangeAspect="1"/>
          </p:cNvPicPr>
          <p:nvPr/>
        </p:nvPicPr>
        <p:blipFill>
          <a:blip r:embed="rId7"/>
          <a:stretch>
            <a:fillRect/>
          </a:stretch>
        </p:blipFill>
        <p:spPr>
          <a:xfrm>
            <a:off x="4222984" y="2792606"/>
            <a:ext cx="3355919" cy="400109"/>
          </a:xfrm>
          <a:prstGeom prst="rect">
            <a:avLst/>
          </a:prstGeom>
        </p:spPr>
      </p:pic>
      <p:pic>
        <p:nvPicPr>
          <p:cNvPr id="13" name="Picture 2">
            <a:extLst>
              <a:ext uri="{FF2B5EF4-FFF2-40B4-BE49-F238E27FC236}">
                <a16:creationId xmlns:a16="http://schemas.microsoft.com/office/drawing/2014/main" id="{779B542D-3702-4DD5-BDA9-4F82E8ABF3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8976" y="3754796"/>
            <a:ext cx="28575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Text&#10;&#10;Description automatically generated">
            <a:extLst>
              <a:ext uri="{FF2B5EF4-FFF2-40B4-BE49-F238E27FC236}">
                <a16:creationId xmlns:a16="http://schemas.microsoft.com/office/drawing/2014/main" id="{2ACCAA0A-72BE-480A-8D95-FCEBE30CF556}"/>
              </a:ext>
            </a:extLst>
          </p:cNvPr>
          <p:cNvPicPr>
            <a:picLocks noChangeAspect="1"/>
          </p:cNvPicPr>
          <p:nvPr/>
        </p:nvPicPr>
        <p:blipFill>
          <a:blip r:embed="rId9"/>
          <a:stretch>
            <a:fillRect/>
          </a:stretch>
        </p:blipFill>
        <p:spPr>
          <a:xfrm>
            <a:off x="11559167" y="2633400"/>
            <a:ext cx="2522892" cy="819940"/>
          </a:xfrm>
          <a:prstGeom prst="rect">
            <a:avLst/>
          </a:prstGeom>
        </p:spPr>
      </p:pic>
      <p:sp>
        <p:nvSpPr>
          <p:cNvPr id="15" name="Rectangle 14">
            <a:extLst>
              <a:ext uri="{FF2B5EF4-FFF2-40B4-BE49-F238E27FC236}">
                <a16:creationId xmlns:a16="http://schemas.microsoft.com/office/drawing/2014/main" id="{4E71E406-E756-4592-AA6A-57E25D90587B}"/>
              </a:ext>
            </a:extLst>
          </p:cNvPr>
          <p:cNvSpPr/>
          <p:nvPr/>
        </p:nvSpPr>
        <p:spPr>
          <a:xfrm>
            <a:off x="1392766" y="5911594"/>
            <a:ext cx="2427268" cy="867930"/>
          </a:xfrm>
          <a:prstGeom prst="rect">
            <a:avLst/>
          </a:prstGeom>
        </p:spPr>
        <p:txBody>
          <a:bodyPr wrap="none">
            <a:spAutoFit/>
          </a:bodyPr>
          <a:lstStyle/>
          <a:p>
            <a:pPr algn="ctr"/>
            <a:r>
              <a:rPr lang="en-US" sz="1680" dirty="0">
                <a:latin typeface="Arial" panose="020B0604020202020204" pitchFamily="34" charset="0"/>
                <a:cs typeface="Arial" panose="020B0604020202020204" pitchFamily="34" charset="0"/>
              </a:rPr>
              <a:t>“online” optimization</a:t>
            </a:r>
          </a:p>
          <a:p>
            <a:pPr algn="ctr"/>
            <a:r>
              <a:rPr lang="en-US" sz="1680" dirty="0">
                <a:latin typeface="Arial" panose="020B0604020202020204" pitchFamily="34" charset="0"/>
                <a:cs typeface="Arial" panose="020B0604020202020204" pitchFamily="34" charset="0"/>
              </a:rPr>
              <a:t>single solution for</a:t>
            </a:r>
          </a:p>
          <a:p>
            <a:pPr algn="ctr"/>
            <a:r>
              <a:rPr lang="en-US" sz="1680" dirty="0">
                <a:latin typeface="Arial" panose="020B0604020202020204" pitchFamily="34" charset="0"/>
                <a:cs typeface="Arial" panose="020B0604020202020204" pitchFamily="34" charset="0"/>
              </a:rPr>
              <a:t>given parameter values</a:t>
            </a:r>
          </a:p>
        </p:txBody>
      </p:sp>
      <p:sp>
        <p:nvSpPr>
          <p:cNvPr id="16" name="Rectangle 15">
            <a:extLst>
              <a:ext uri="{FF2B5EF4-FFF2-40B4-BE49-F238E27FC236}">
                <a16:creationId xmlns:a16="http://schemas.microsoft.com/office/drawing/2014/main" id="{043458B2-0D42-4243-B642-7ADD4DEB12DC}"/>
              </a:ext>
            </a:extLst>
          </p:cNvPr>
          <p:cNvSpPr/>
          <p:nvPr/>
        </p:nvSpPr>
        <p:spPr>
          <a:xfrm>
            <a:off x="8319946" y="5916937"/>
            <a:ext cx="2401619" cy="867930"/>
          </a:xfrm>
          <a:prstGeom prst="rect">
            <a:avLst/>
          </a:prstGeom>
        </p:spPr>
        <p:txBody>
          <a:bodyPr wrap="none">
            <a:spAutoFit/>
          </a:bodyPr>
          <a:lstStyle/>
          <a:p>
            <a:pPr algn="ctr"/>
            <a:r>
              <a:rPr lang="en-US" sz="1680" dirty="0">
                <a:latin typeface="Arial" panose="020B0604020202020204" pitchFamily="34" charset="0"/>
                <a:cs typeface="Arial" panose="020B0604020202020204" pitchFamily="34" charset="0"/>
              </a:rPr>
              <a:t>“offline” optimization</a:t>
            </a:r>
          </a:p>
          <a:p>
            <a:pPr algn="ctr"/>
            <a:r>
              <a:rPr lang="en-US" sz="1680" dirty="0">
                <a:latin typeface="Arial" panose="020B0604020202020204" pitchFamily="34" charset="0"/>
                <a:cs typeface="Arial" panose="020B0604020202020204" pitchFamily="34" charset="0"/>
              </a:rPr>
              <a:t>obtains a solution map </a:t>
            </a:r>
          </a:p>
          <a:p>
            <a:pPr algn="ctr"/>
            <a:r>
              <a:rPr lang="en-US" sz="1680" dirty="0">
                <a:latin typeface="Arial" panose="020B0604020202020204" pitchFamily="34" charset="0"/>
                <a:cs typeface="Arial" panose="020B0604020202020204" pitchFamily="34" charset="0"/>
              </a:rPr>
              <a:t>for a set of parameters</a:t>
            </a:r>
          </a:p>
        </p:txBody>
      </p:sp>
      <p:sp>
        <p:nvSpPr>
          <p:cNvPr id="17" name="Rectangle 16">
            <a:extLst>
              <a:ext uri="{FF2B5EF4-FFF2-40B4-BE49-F238E27FC236}">
                <a16:creationId xmlns:a16="http://schemas.microsoft.com/office/drawing/2014/main" id="{5F71C41C-D734-4814-AD1A-920E3784229E}"/>
              </a:ext>
            </a:extLst>
          </p:cNvPr>
          <p:cNvSpPr/>
          <p:nvPr/>
        </p:nvSpPr>
        <p:spPr>
          <a:xfrm>
            <a:off x="11757683" y="5911594"/>
            <a:ext cx="2331086" cy="867930"/>
          </a:xfrm>
          <a:prstGeom prst="rect">
            <a:avLst/>
          </a:prstGeom>
        </p:spPr>
        <p:txBody>
          <a:bodyPr wrap="none">
            <a:spAutoFit/>
          </a:bodyPr>
          <a:lstStyle/>
          <a:p>
            <a:pPr algn="ctr"/>
            <a:r>
              <a:rPr lang="en-US" sz="1680" dirty="0">
                <a:latin typeface="Arial" panose="020B0604020202020204" pitchFamily="34" charset="0"/>
                <a:cs typeface="Arial" panose="020B0604020202020204" pitchFamily="34" charset="0"/>
              </a:rPr>
              <a:t>“offline” optimization</a:t>
            </a:r>
          </a:p>
          <a:p>
            <a:pPr algn="ctr"/>
            <a:r>
              <a:rPr lang="en-US" sz="1680" dirty="0">
                <a:latin typeface="Arial" panose="020B0604020202020204" pitchFamily="34" charset="0"/>
                <a:cs typeface="Arial" panose="020B0604020202020204" pitchFamily="34" charset="0"/>
              </a:rPr>
              <a:t>obtains a model (map)</a:t>
            </a:r>
          </a:p>
          <a:p>
            <a:pPr algn="ctr"/>
            <a:r>
              <a:rPr lang="en-US" sz="1680" dirty="0">
                <a:latin typeface="Arial" panose="020B0604020202020204" pitchFamily="34" charset="0"/>
                <a:cs typeface="Arial" panose="020B0604020202020204" pitchFamily="34" charset="0"/>
              </a:rPr>
              <a:t>for a set of datapoints</a:t>
            </a:r>
          </a:p>
        </p:txBody>
      </p:sp>
      <p:sp>
        <p:nvSpPr>
          <p:cNvPr id="18" name="Rectangle 17">
            <a:extLst>
              <a:ext uri="{FF2B5EF4-FFF2-40B4-BE49-F238E27FC236}">
                <a16:creationId xmlns:a16="http://schemas.microsoft.com/office/drawing/2014/main" id="{CD7ACA19-EF4E-4229-BEC8-9B7BC9699281}"/>
              </a:ext>
            </a:extLst>
          </p:cNvPr>
          <p:cNvSpPr/>
          <p:nvPr/>
        </p:nvSpPr>
        <p:spPr>
          <a:xfrm>
            <a:off x="4701185" y="5911594"/>
            <a:ext cx="2712601" cy="867930"/>
          </a:xfrm>
          <a:prstGeom prst="rect">
            <a:avLst/>
          </a:prstGeom>
        </p:spPr>
        <p:txBody>
          <a:bodyPr wrap="none">
            <a:spAutoFit/>
          </a:bodyPr>
          <a:lstStyle/>
          <a:p>
            <a:pPr algn="ctr"/>
            <a:r>
              <a:rPr lang="en-US" sz="1680" dirty="0">
                <a:latin typeface="Arial" panose="020B0604020202020204" pitchFamily="34" charset="0"/>
                <a:cs typeface="Arial" panose="020B0604020202020204" pitchFamily="34" charset="0"/>
              </a:rPr>
              <a:t>“online” optimization</a:t>
            </a:r>
          </a:p>
          <a:p>
            <a:pPr algn="ctr"/>
            <a:r>
              <a:rPr lang="en-US" sz="1680" dirty="0">
                <a:latin typeface="Arial" panose="020B0604020202020204" pitchFamily="34" charset="0"/>
                <a:cs typeface="Arial" panose="020B0604020202020204" pitchFamily="34" charset="0"/>
              </a:rPr>
              <a:t>using soft constraints</a:t>
            </a:r>
          </a:p>
          <a:p>
            <a:pPr algn="ctr"/>
            <a:r>
              <a:rPr lang="en-US" sz="1680" dirty="0">
                <a:latin typeface="Arial" panose="020B0604020202020204" pitchFamily="34" charset="0"/>
                <a:cs typeface="Arial" panose="020B0604020202020204" pitchFamily="34" charset="0"/>
              </a:rPr>
              <a:t>instead of hard constraints</a:t>
            </a:r>
          </a:p>
        </p:txBody>
      </p:sp>
      <p:pic>
        <p:nvPicPr>
          <p:cNvPr id="20" name="Picture 4" descr="Machine Learning Regression 101: A Beginner's Guide | Springboard Blog">
            <a:extLst>
              <a:ext uri="{FF2B5EF4-FFF2-40B4-BE49-F238E27FC236}">
                <a16:creationId xmlns:a16="http://schemas.microsoft.com/office/drawing/2014/main" id="{B57C9812-F159-4DB8-88D2-6B2B841FEA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1103" y="4121249"/>
            <a:ext cx="3225714" cy="16128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2B4552-8098-406B-8F7A-4E0F4A20EB05}"/>
              </a:ext>
            </a:extLst>
          </p:cNvPr>
          <p:cNvSpPr/>
          <p:nvPr/>
        </p:nvSpPr>
        <p:spPr>
          <a:xfrm>
            <a:off x="1379910" y="7018135"/>
            <a:ext cx="12948340" cy="830997"/>
          </a:xfrm>
          <a:prstGeom prst="rect">
            <a:avLst/>
          </a:prstGeom>
        </p:spPr>
        <p:txBody>
          <a:bodyPr wrap="square">
            <a:spAutoFit/>
          </a:bodyPr>
          <a:lstStyle/>
          <a:p>
            <a:r>
              <a:rPr lang="en-US" sz="2400" b="1" dirty="0">
                <a:solidFill>
                  <a:srgbClr val="249EBB"/>
                </a:solidFill>
              </a:rPr>
              <a:t>Differentiable parametric programming (DPP): </a:t>
            </a:r>
            <a:r>
              <a:rPr lang="en-US" sz="2400" dirty="0"/>
              <a:t>formulating parametric programming in Lagrangian form with solutions based on automatic differentiation</a:t>
            </a:r>
            <a:endParaRPr lang="en-US" sz="2400" b="1" dirty="0"/>
          </a:p>
        </p:txBody>
      </p:sp>
    </p:spTree>
    <p:extLst>
      <p:ext uri="{BB962C8B-B14F-4D97-AF65-F5344CB8AC3E}">
        <p14:creationId xmlns:p14="http://schemas.microsoft.com/office/powerpoint/2010/main" val="310821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09.potx" id="{B8E5E1D6-484E-4E18-B366-2465010C1150}" vid="{D02451A5-06EE-4263-9DB9-0254920C5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A44221F96DDC48BD8995A84E1AA03F" ma:contentTypeVersion="11" ma:contentTypeDescription="Create a new document." ma:contentTypeScope="" ma:versionID="2768c3ebe01a80f1700661819e674d6f">
  <xsd:schema xmlns:xsd="http://www.w3.org/2001/XMLSchema" xmlns:xs="http://www.w3.org/2001/XMLSchema" xmlns:p="http://schemas.microsoft.com/office/2006/metadata/properties" xmlns:ns3="5e6ecc91-7105-4893-8fc5-acef72d4021f" xmlns:ns4="7f5c9002-973c-4d86-9e3a-9fdca7137100" targetNamespace="http://schemas.microsoft.com/office/2006/metadata/properties" ma:root="true" ma:fieldsID="92efda34ad6bb1f944df9d16571aef16" ns3:_="" ns4:_="">
    <xsd:import namespace="5e6ecc91-7105-4893-8fc5-acef72d4021f"/>
    <xsd:import namespace="7f5c9002-973c-4d86-9e3a-9fdca713710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6ecc91-7105-4893-8fc5-acef72d402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5c9002-973c-4d86-9e3a-9fdca713710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E4E474-37A7-42A9-AC49-BD8211F0FE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6ecc91-7105-4893-8fc5-acef72d4021f"/>
    <ds:schemaRef ds:uri="7f5c9002-973c-4d86-9e3a-9fdca71371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3C428A-1E57-42F3-93C1-BBD9454DA996}">
  <ds:schemaRefs>
    <ds:schemaRef ds:uri="http://schemas.microsoft.com/sharepoint/v3/contenttype/forms"/>
  </ds:schemaRefs>
</ds:datastoreItem>
</file>

<file path=customXml/itemProps3.xml><?xml version="1.0" encoding="utf-8"?>
<ds:datastoreItem xmlns:ds="http://schemas.openxmlformats.org/officeDocument/2006/customXml" ds:itemID="{2782C5C3-9F25-4731-899E-DF73B71E54A3}">
  <ds:schemaRefs>
    <ds:schemaRef ds:uri="http://www.w3.org/XML/1998/namespace"/>
    <ds:schemaRef ds:uri="7f5c9002-973c-4d86-9e3a-9fdca7137100"/>
    <ds:schemaRef ds:uri="http://schemas.openxmlformats.org/package/2006/metadata/core-properties"/>
    <ds:schemaRef ds:uri="http://schemas.microsoft.com/office/2006/documentManagement/types"/>
    <ds:schemaRef ds:uri="http://purl.org/dc/dcmitype/"/>
    <ds:schemaRef ds:uri="http://purl.org/dc/terms/"/>
    <ds:schemaRef ds:uri="http://schemas.microsoft.com/office/infopath/2007/PartnerControls"/>
    <ds:schemaRef ds:uri="http://purl.org/dc/elements/1.1/"/>
    <ds:schemaRef ds:uri="5e6ecc91-7105-4893-8fc5-acef72d4021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39406</TotalTime>
  <Words>1656</Words>
  <Application>Microsoft Office PowerPoint</Application>
  <PresentationFormat>Custom</PresentationFormat>
  <Paragraphs>191</Paragraphs>
  <Slides>23</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Calibri</vt:lpstr>
      <vt:lpstr>Calibri (Body)</vt:lpstr>
      <vt:lpstr>Consolas</vt:lpstr>
      <vt:lpstr>Wingdings</vt:lpstr>
      <vt:lpstr>PNNL_Option_4</vt:lpstr>
      <vt:lpstr>Acrobat Document</vt:lpstr>
      <vt:lpstr>Differentiable Programming for System Identification and Control of Energy Systems</vt:lpstr>
      <vt:lpstr>The DOE National Laboratory  “without laboratories, men of science are soldiers without arms” – Louis Pasteur</vt:lpstr>
      <vt:lpstr>PNNL’s Scientific Discovery Mission</vt:lpstr>
      <vt:lpstr>Energy Resiliency</vt:lpstr>
      <vt:lpstr>Model Predictive Control</vt:lpstr>
      <vt:lpstr>Model Predictive Control</vt:lpstr>
      <vt:lpstr>Implementation of MPC in Office Building in Belgium</vt:lpstr>
      <vt:lpstr>Imitation Learning of MPC Policies</vt:lpstr>
      <vt:lpstr>Optimization as Lingua Franca for Scientific Computing </vt:lpstr>
      <vt:lpstr>NeuroMANCER: Differentiable Programming Framework</vt:lpstr>
      <vt:lpstr>Differentiable Predictive Control</vt:lpstr>
      <vt:lpstr> Learning to Stabilize Unstable System with DPC</vt:lpstr>
      <vt:lpstr>Dynamics of DPC Control Policy Learning </vt:lpstr>
      <vt:lpstr>Modeling Building Thermal Dynamics</vt:lpstr>
      <vt:lpstr>Structured Linear Maps with Eigenvalue Constraints</vt:lpstr>
      <vt:lpstr>Real World Data: Office Building</vt:lpstr>
      <vt:lpstr>Open-loop Trajectories of Linear Dynamics Model</vt:lpstr>
      <vt:lpstr>Open-loop Trajectories of Neural Dynamics Model</vt:lpstr>
      <vt:lpstr>Economic DPC for Building Control</vt:lpstr>
      <vt:lpstr>Closed-loop DPC of Multi-zone Building</vt:lpstr>
      <vt:lpstr>Dynamics-Aware Economic Dispatch via Differentiable Predictive Control</vt:lpstr>
      <vt:lpstr>Embedded Implementation of DPC for Edge AI</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Wellspring of Intellectual Property</dc:title>
  <dc:creator>Hamm, Jodi M</dc:creator>
  <cp:lastModifiedBy>Drgona, Jan</cp:lastModifiedBy>
  <cp:revision>64</cp:revision>
  <dcterms:created xsi:type="dcterms:W3CDTF">2019-10-15T16:56:56Z</dcterms:created>
  <dcterms:modified xsi:type="dcterms:W3CDTF">2021-10-26T11:56:31Z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0x0101007AA44221F96DDC48BD8995A84E1AA03F</vt:lpwstr>
  </property>
</Properties>
</file>